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5"/>
  </p:notesMasterIdLst>
  <p:sldIdLst>
    <p:sldId id="256" r:id="rId2"/>
    <p:sldId id="274" r:id="rId3"/>
    <p:sldId id="266" r:id="rId4"/>
    <p:sldId id="265" r:id="rId5"/>
    <p:sldId id="290" r:id="rId6"/>
    <p:sldId id="291" r:id="rId7"/>
    <p:sldId id="293" r:id="rId8"/>
    <p:sldId id="292" r:id="rId9"/>
    <p:sldId id="280" r:id="rId10"/>
    <p:sldId id="294" r:id="rId11"/>
    <p:sldId id="295" r:id="rId12"/>
    <p:sldId id="287" r:id="rId13"/>
    <p:sldId id="259"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76" autoAdjust="0"/>
    <p:restoredTop sz="85482" autoAdjust="0"/>
  </p:normalViewPr>
  <p:slideViewPr>
    <p:cSldViewPr snapToGrid="0">
      <p:cViewPr>
        <p:scale>
          <a:sx n="87" d="100"/>
          <a:sy n="87" d="100"/>
        </p:scale>
        <p:origin x="96" y="288"/>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81FEC-8949-43CC-B6DA-9EC4E337810A}" type="datetimeFigureOut">
              <a:rPr lang="LID4096" smtClean="0"/>
              <a:t>11/13/2020</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5122D8-63A4-4C19-899F-C8A5E90DB719}" type="slidenum">
              <a:rPr lang="LID4096" smtClean="0"/>
              <a:t>‹#›</a:t>
            </a:fld>
            <a:endParaRPr lang="LID4096"/>
          </a:p>
        </p:txBody>
      </p:sp>
    </p:spTree>
    <p:extLst>
      <p:ext uri="{BB962C8B-B14F-4D97-AF65-F5344CB8AC3E}">
        <p14:creationId xmlns:p14="http://schemas.microsoft.com/office/powerpoint/2010/main" val="34794892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morning, afternoon or night, depending on where you are watching this conference from. </a:t>
            </a:r>
          </a:p>
          <a:p>
            <a:endParaRPr lang="en-US" dirty="0"/>
          </a:p>
          <a:p>
            <a:r>
              <a:rPr lang="en-US" dirty="0"/>
              <a:t>I’m Marcell Rausch, the main author of this paper and I would like to present you my work on Stationary LIDAR sensors for indoor quadcopter localization.</a:t>
            </a:r>
          </a:p>
          <a:p>
            <a:endParaRPr lang="en-US" dirty="0"/>
          </a:p>
          <a:p>
            <a:r>
              <a:rPr lang="en-US" dirty="0"/>
              <a:t>A co-author of this paper is my professor at Budapest university of technology and economics: Gabor </a:t>
            </a:r>
            <a:r>
              <a:rPr lang="en-US" dirty="0" err="1"/>
              <a:t>Feher</a:t>
            </a:r>
            <a:endParaRPr lang="en-US" dirty="0"/>
          </a:p>
          <a:p>
            <a:endParaRPr lang="en-US" dirty="0"/>
          </a:p>
          <a:p>
            <a:endParaRPr lang="LID4096" dirty="0"/>
          </a:p>
        </p:txBody>
      </p:sp>
      <p:sp>
        <p:nvSpPr>
          <p:cNvPr id="4" name="Slide Number Placeholder 3"/>
          <p:cNvSpPr>
            <a:spLocks noGrp="1"/>
          </p:cNvSpPr>
          <p:nvPr>
            <p:ph type="sldNum" sz="quarter" idx="5"/>
          </p:nvPr>
        </p:nvSpPr>
        <p:spPr/>
        <p:txBody>
          <a:bodyPr/>
          <a:lstStyle/>
          <a:p>
            <a:fld id="{8B5122D8-63A4-4C19-899F-C8A5E90DB719}" type="slidenum">
              <a:rPr lang="LID4096" smtClean="0"/>
              <a:t>1</a:t>
            </a:fld>
            <a:endParaRPr lang="LID4096"/>
          </a:p>
        </p:txBody>
      </p:sp>
    </p:spTree>
    <p:extLst>
      <p:ext uri="{BB962C8B-B14F-4D97-AF65-F5344CB8AC3E}">
        <p14:creationId xmlns:p14="http://schemas.microsoft.com/office/powerpoint/2010/main" val="2584485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be able to differentiate the errors caused by different sensor parameters, so I chose to introduce them one-by-one, instead of just enabling all at once. For this, the same layout has been used, consisting of 13 sensors, with non-overlapping field of views, covering 360 degrees of the horizontal plane.</a:t>
            </a:r>
          </a:p>
          <a:p>
            <a:endParaRPr lang="en-US" dirty="0"/>
          </a:p>
          <a:p>
            <a:r>
              <a:rPr lang="en-US" dirty="0"/>
              <a:t>Sensor resolution is expected to have the highest impact, then the sampling rate and lastly the maximum distance. So they were introduced in this order.</a:t>
            </a:r>
          </a:p>
          <a:p>
            <a:endParaRPr lang="en-US" dirty="0"/>
          </a:p>
          <a:p>
            <a:r>
              <a:rPr lang="en-US" dirty="0"/>
              <a:t>At first, I tried the effects of 4x4 resolution without changing other parameters and step-by-step went down to lower sensor resolutions. Lower resolutions mean higher sampling rates, but my experience is that the number of points per scan is more important, than the sampling rate.</a:t>
            </a:r>
          </a:p>
          <a:p>
            <a:endParaRPr lang="en-US" dirty="0"/>
          </a:p>
          <a:p>
            <a:r>
              <a:rPr lang="en-US" dirty="0"/>
              <a:t>Lower resolutions introduced artifacts like curved corners and what I call transition points. These points are inserted into a map, when near and far objects are visible inside the sensor’s field of view, so the range point is placed somewhere in between. </a:t>
            </a:r>
          </a:p>
          <a:p>
            <a:endParaRPr lang="en-US" dirty="0"/>
          </a:p>
          <a:p>
            <a:r>
              <a:rPr lang="en-US" dirty="0"/>
              <a:t>Sampling rate made the tuning procedure harder, because it required different parameters to be tuned, but it did not introduce artifacts.</a:t>
            </a:r>
          </a:p>
          <a:p>
            <a:endParaRPr lang="en-US" dirty="0"/>
          </a:p>
          <a:p>
            <a:r>
              <a:rPr lang="en-US" dirty="0"/>
              <a:t>Maximum distance has proved to have a high impact on the reliability of the map building, because it saturates a high number of ranges per scan, that are excluded from the SLAM procedure.</a:t>
            </a:r>
          </a:p>
          <a:p>
            <a:r>
              <a:rPr lang="en-US" dirty="0"/>
              <a:t>This reduced set of points are inserted into the current map less effectively and sometimes caused the map to fall apart without proper tuning.</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B5122D8-63A4-4C19-899F-C8A5E90DB719}" type="slidenum">
              <a:rPr lang="LID4096" smtClean="0"/>
              <a:t>10</a:t>
            </a:fld>
            <a:endParaRPr lang="LID4096"/>
          </a:p>
        </p:txBody>
      </p:sp>
    </p:spTree>
    <p:extLst>
      <p:ext uri="{BB962C8B-B14F-4D97-AF65-F5344CB8AC3E}">
        <p14:creationId xmlns:p14="http://schemas.microsoft.com/office/powerpoint/2010/main" val="3927195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I wanted to reduce the number of sensors to see how it affects the mapping quality and to find the lowest number of sensors needed for the map building.</a:t>
            </a:r>
          </a:p>
          <a:p>
            <a:endParaRPr lang="en-US" dirty="0"/>
          </a:p>
          <a:p>
            <a:r>
              <a:rPr lang="en-US" dirty="0"/>
              <a:t>So I have removed sensors one-by-one until the produced map is still consistent and map building is reliable. I have found 8 sensors to be the lowest number to produce maps like that.</a:t>
            </a:r>
          </a:p>
          <a:p>
            <a:endParaRPr lang="en-US" dirty="0"/>
          </a:p>
          <a:p>
            <a:r>
              <a:rPr lang="en-US" dirty="0"/>
              <a:t>A Map built using 13 sensors can be seen in the top image and using 8 in the bottom. A slight Tilt can be observed in the big room using the reduced set of sensors and some opacity on the bottom left.</a:t>
            </a:r>
          </a:p>
          <a:p>
            <a:endParaRPr lang="en-US" dirty="0"/>
          </a:p>
          <a:p>
            <a:r>
              <a:rPr lang="en-US" dirty="0"/>
              <a:t>A summary of the RMS error can be seen in the table at the bottom, showing that the unfiltered data has 6.95cm error, while the introduction of the sensor resolution only raised the error by 1.4cm.</a:t>
            </a:r>
          </a:p>
          <a:p>
            <a:endParaRPr lang="en-US" dirty="0"/>
          </a:p>
          <a:p>
            <a:r>
              <a:rPr lang="en-US" dirty="0"/>
              <a:t>On the other hand, the introduction of Sampling rate doubled, and the maximum distance almost quadrupled this error. The reduction of the number of sensors from 13 to 8 apparently reduced the error, </a:t>
            </a:r>
          </a:p>
          <a:p>
            <a:r>
              <a:rPr lang="en-US" dirty="0"/>
              <a:t>but I think it’s because of finer tuning.</a:t>
            </a:r>
            <a:endParaRPr lang="LID4096" dirty="0"/>
          </a:p>
        </p:txBody>
      </p:sp>
      <p:sp>
        <p:nvSpPr>
          <p:cNvPr id="4" name="Slide Number Placeholder 3"/>
          <p:cNvSpPr>
            <a:spLocks noGrp="1"/>
          </p:cNvSpPr>
          <p:nvPr>
            <p:ph type="sldNum" sz="quarter" idx="5"/>
          </p:nvPr>
        </p:nvSpPr>
        <p:spPr/>
        <p:txBody>
          <a:bodyPr/>
          <a:lstStyle/>
          <a:p>
            <a:fld id="{8B5122D8-63A4-4C19-899F-C8A5E90DB719}" type="slidenum">
              <a:rPr lang="LID4096" smtClean="0"/>
              <a:t>11</a:t>
            </a:fld>
            <a:endParaRPr lang="LID4096"/>
          </a:p>
        </p:txBody>
      </p:sp>
    </p:spTree>
    <p:extLst>
      <p:ext uri="{BB962C8B-B14F-4D97-AF65-F5344CB8AC3E}">
        <p14:creationId xmlns:p14="http://schemas.microsoft.com/office/powerpoint/2010/main" val="1742210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I have presented you a navigation system that is lightweight so it can be used on quadcopters under 1kg, and only uses stationary LIDAR sensors without mechanical components. A minimal 8 sensors need to be used, or 13 for better mapping quality. This system is able to produce decent quality maps for navigation inside smaller buildings.</a:t>
            </a:r>
            <a:endParaRPr lang="LID4096" dirty="0"/>
          </a:p>
        </p:txBody>
      </p:sp>
      <p:sp>
        <p:nvSpPr>
          <p:cNvPr id="4" name="Slide Number Placeholder 3"/>
          <p:cNvSpPr>
            <a:spLocks noGrp="1"/>
          </p:cNvSpPr>
          <p:nvPr>
            <p:ph type="sldNum" sz="quarter" idx="5"/>
          </p:nvPr>
        </p:nvSpPr>
        <p:spPr/>
        <p:txBody>
          <a:bodyPr/>
          <a:lstStyle/>
          <a:p>
            <a:fld id="{8B5122D8-63A4-4C19-899F-C8A5E90DB719}" type="slidenum">
              <a:rPr lang="LID4096" smtClean="0"/>
              <a:t>12</a:t>
            </a:fld>
            <a:endParaRPr lang="LID4096"/>
          </a:p>
        </p:txBody>
      </p:sp>
    </p:spTree>
    <p:extLst>
      <p:ext uri="{BB962C8B-B14F-4D97-AF65-F5344CB8AC3E}">
        <p14:creationId xmlns:p14="http://schemas.microsoft.com/office/powerpoint/2010/main" val="187538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your attention! And I would like to say a very special thank you to my wife, who supported me throughout my work. Without her it would not have been possible.</a:t>
            </a:r>
            <a:br>
              <a:rPr lang="en-US" dirty="0"/>
            </a:br>
            <a:br>
              <a:rPr lang="en-US" dirty="0"/>
            </a:br>
            <a:r>
              <a:rPr lang="en-US" dirty="0"/>
              <a:t>If you have any questions, I’m happy to answer them!</a:t>
            </a:r>
            <a:endParaRPr lang="LID4096" dirty="0"/>
          </a:p>
        </p:txBody>
      </p:sp>
      <p:sp>
        <p:nvSpPr>
          <p:cNvPr id="4" name="Slide Number Placeholder 3"/>
          <p:cNvSpPr>
            <a:spLocks noGrp="1"/>
          </p:cNvSpPr>
          <p:nvPr>
            <p:ph type="sldNum" sz="quarter" idx="5"/>
          </p:nvPr>
        </p:nvSpPr>
        <p:spPr/>
        <p:txBody>
          <a:bodyPr/>
          <a:lstStyle/>
          <a:p>
            <a:fld id="{8B5122D8-63A4-4C19-899F-C8A5E90DB719}" type="slidenum">
              <a:rPr lang="LID4096" smtClean="0"/>
              <a:t>13</a:t>
            </a:fld>
            <a:endParaRPr lang="LID4096"/>
          </a:p>
        </p:txBody>
      </p:sp>
    </p:spTree>
    <p:extLst>
      <p:ext uri="{BB962C8B-B14F-4D97-AF65-F5344CB8AC3E}">
        <p14:creationId xmlns:p14="http://schemas.microsoft.com/office/powerpoint/2010/main" val="3050862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vehicle that is desired to be driven autonomously needs information of its position and environment to be able to navigate. In cases where no external infrastructure is available, it is common to use a method called SLAM.</a:t>
            </a:r>
          </a:p>
          <a:p>
            <a:endParaRPr lang="en-US" dirty="0"/>
          </a:p>
          <a:p>
            <a:r>
              <a:rPr lang="en-US" dirty="0"/>
              <a:t>To give you a bit of background, SLAM  stands for Simultaneous localization and mapping and it is a collective name for algorithms that are used to localize a robot or other vehicle in an unknown environment.  While also creating a map of this  unknown environment. </a:t>
            </a:r>
          </a:p>
          <a:p>
            <a:endParaRPr lang="en-US" dirty="0"/>
          </a:p>
          <a:p>
            <a:r>
              <a:rPr lang="en-US" dirty="0"/>
              <a:t>The main input of SLAM comes from a ranging device that is typically light-based. Typically a camera or a LIDAR, but I have mainly focused on LIDARS. A LIDAR can measure distance to a single or to a set of points at a time and by rotating them using a servo motor, these measurement points can be extended to 2D or even 3D. Rotating LIDAR sensors are called Planar scanners, that are precise instruments and can be used to produce highly detailed maps, but require an industrial grade </a:t>
            </a:r>
            <a:r>
              <a:rPr lang="en-US" dirty="0" err="1"/>
              <a:t>hexa</a:t>
            </a:r>
            <a:r>
              <a:rPr lang="en-US" dirty="0"/>
              <a:t> or </a:t>
            </a:r>
            <a:r>
              <a:rPr lang="en-US" dirty="0" err="1"/>
              <a:t>octacopter</a:t>
            </a:r>
            <a:r>
              <a:rPr lang="en-US" dirty="0"/>
              <a:t> to be carried airborne.</a:t>
            </a:r>
          </a:p>
          <a:p>
            <a:endParaRPr lang="en-US" dirty="0"/>
          </a:p>
          <a:p>
            <a:r>
              <a:rPr lang="en-US" dirty="0"/>
              <a:t>My idea is to develop a system that uses well-placed stationary LIDAR sensors to scan the environment of a small quadcopter under 1kg.  And build a map using data coming from this system.</a:t>
            </a:r>
          </a:p>
          <a:p>
            <a:r>
              <a:rPr lang="en-US" dirty="0"/>
              <a:t>This can be useful in scenarios where mapping or localization is needed, but mapping quality is less important. </a:t>
            </a:r>
          </a:p>
        </p:txBody>
      </p:sp>
      <p:sp>
        <p:nvSpPr>
          <p:cNvPr id="4" name="Slide Number Placeholder 3"/>
          <p:cNvSpPr>
            <a:spLocks noGrp="1"/>
          </p:cNvSpPr>
          <p:nvPr>
            <p:ph type="sldNum" sz="quarter" idx="5"/>
          </p:nvPr>
        </p:nvSpPr>
        <p:spPr/>
        <p:txBody>
          <a:bodyPr/>
          <a:lstStyle/>
          <a:p>
            <a:fld id="{8B5122D8-63A4-4C19-899F-C8A5E90DB719}" type="slidenum">
              <a:rPr lang="LID4096" smtClean="0"/>
              <a:t>2</a:t>
            </a:fld>
            <a:endParaRPr lang="LID4096"/>
          </a:p>
        </p:txBody>
      </p:sp>
    </p:spTree>
    <p:extLst>
      <p:ext uri="{BB962C8B-B14F-4D97-AF65-F5344CB8AC3E}">
        <p14:creationId xmlns:p14="http://schemas.microsoft.com/office/powerpoint/2010/main" val="25040106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choice was VL53L1X LIDAR sensor produced by STMicroelectronics, because of previous experience and it was the smallest and lightest sensor on the market in its field. </a:t>
            </a:r>
          </a:p>
          <a:p>
            <a:endParaRPr lang="en-US" dirty="0"/>
          </a:p>
          <a:p>
            <a:r>
              <a:rPr lang="en-US" dirty="0"/>
              <a:t>It weighs only half a gram and can measure up to 4m and up to 50Hz sampling rate. Its most relevant feature for this project is that it has an adjustable Region of interest.</a:t>
            </a:r>
          </a:p>
          <a:p>
            <a:r>
              <a:rPr lang="en-US" dirty="0"/>
              <a:t>In other words, a region in the sensor’s field of view can be selected, and distance will be measured to an object in this region.</a:t>
            </a:r>
          </a:p>
          <a:p>
            <a:endParaRPr lang="en-US" dirty="0"/>
          </a:p>
          <a:p>
            <a:r>
              <a:rPr lang="en-US" dirty="0"/>
              <a:t>By dividing the field of view into even non-overlapping regions and measuring distance in them one after another, a higher resolution image can be acquired from the sensor. </a:t>
            </a:r>
          </a:p>
          <a:p>
            <a:r>
              <a:rPr lang="en-US" dirty="0"/>
              <a:t>I call this scanning.</a:t>
            </a:r>
          </a:p>
          <a:p>
            <a:endParaRPr lang="en-US" dirty="0"/>
          </a:p>
          <a:p>
            <a:r>
              <a:rPr lang="en-US" dirty="0"/>
              <a:t>Using this method I was able to extend this single point LIDAR sensor to produce a 2D array of ranges, with a resolution of 2x2, 3x3 or 4x4.</a:t>
            </a:r>
          </a:p>
          <a:p>
            <a:endParaRPr lang="en-US" dirty="0"/>
          </a:p>
          <a:p>
            <a:endParaRPr lang="en-US" dirty="0"/>
          </a:p>
        </p:txBody>
      </p:sp>
      <p:sp>
        <p:nvSpPr>
          <p:cNvPr id="4" name="Slide Number Placeholder 3"/>
          <p:cNvSpPr>
            <a:spLocks noGrp="1"/>
          </p:cNvSpPr>
          <p:nvPr>
            <p:ph type="sldNum" sz="quarter" idx="5"/>
          </p:nvPr>
        </p:nvSpPr>
        <p:spPr/>
        <p:txBody>
          <a:bodyPr/>
          <a:lstStyle/>
          <a:p>
            <a:fld id="{8B5122D8-63A4-4C19-899F-C8A5E90DB719}" type="slidenum">
              <a:rPr lang="LID4096" smtClean="0"/>
              <a:t>3</a:t>
            </a:fld>
            <a:endParaRPr lang="LID4096"/>
          </a:p>
        </p:txBody>
      </p:sp>
    </p:spTree>
    <p:extLst>
      <p:ext uri="{BB962C8B-B14F-4D97-AF65-F5344CB8AC3E}">
        <p14:creationId xmlns:p14="http://schemas.microsoft.com/office/powerpoint/2010/main" val="1863785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Because of COVID-19, this concept was verified using simulations.</a:t>
            </a:r>
          </a:p>
          <a:p>
            <a:endParaRPr lang="en-US" dirty="0"/>
          </a:p>
          <a:p>
            <a:r>
              <a:rPr lang="en-US" dirty="0"/>
              <a:t>But to simulate the selected LIDAR sensor accurately, I have conducted a series of measurements with every relevant sensor setting configuration. </a:t>
            </a:r>
          </a:p>
          <a:p>
            <a:endParaRPr lang="en-US" dirty="0"/>
          </a:p>
          <a:p>
            <a:r>
              <a:rPr lang="en-US" dirty="0"/>
              <a:t>A sensor has the following settings:</a:t>
            </a:r>
          </a:p>
          <a:p>
            <a:r>
              <a:rPr lang="en-US" dirty="0"/>
              <a:t>The timing budget is an analog value, that sets the maximum time available for the sensor to complete the ranging procedure. </a:t>
            </a:r>
          </a:p>
          <a:p>
            <a:endParaRPr lang="en-US" dirty="0"/>
          </a:p>
          <a:p>
            <a:r>
              <a:rPr lang="en-US" dirty="0"/>
              <a:t>Distance preset sets the internal thresholds for short, medium or long ranging </a:t>
            </a:r>
          </a:p>
          <a:p>
            <a:endParaRPr lang="en-US" dirty="0"/>
          </a:p>
          <a:p>
            <a:r>
              <a:rPr lang="en-US" dirty="0"/>
              <a:t>The Resolution is the image resolution as described before.</a:t>
            </a:r>
          </a:p>
          <a:p>
            <a:endParaRPr lang="en-US" dirty="0"/>
          </a:p>
          <a:p>
            <a:r>
              <a:rPr lang="en-US" dirty="0"/>
              <a:t>The measurements have been repeated on the same set of distances with every relevant sensor setting combination. </a:t>
            </a:r>
          </a:p>
          <a:p>
            <a:r>
              <a:rPr lang="en-US" dirty="0"/>
              <a:t>And I have determined the following parameters: Maximum ranging distance, Standard deviation and sampling rate of the complete scan. </a:t>
            </a:r>
          </a:p>
          <a:p>
            <a:endParaRPr lang="en-US" dirty="0"/>
          </a:p>
          <a:p>
            <a:r>
              <a:rPr lang="en-US" dirty="0"/>
              <a:t>Using these extracted parameters, the LIDAR with these setting configurations can be accurately simulated.</a:t>
            </a:r>
          </a:p>
        </p:txBody>
      </p:sp>
      <p:sp>
        <p:nvSpPr>
          <p:cNvPr id="4" name="Slide Number Placeholder 3"/>
          <p:cNvSpPr>
            <a:spLocks noGrp="1"/>
          </p:cNvSpPr>
          <p:nvPr>
            <p:ph type="sldNum" sz="quarter" idx="5"/>
          </p:nvPr>
        </p:nvSpPr>
        <p:spPr/>
        <p:txBody>
          <a:bodyPr/>
          <a:lstStyle/>
          <a:p>
            <a:fld id="{8B5122D8-63A4-4C19-899F-C8A5E90DB719}" type="slidenum">
              <a:rPr lang="LID4096" smtClean="0"/>
              <a:t>4</a:t>
            </a:fld>
            <a:endParaRPr lang="LID4096"/>
          </a:p>
        </p:txBody>
      </p:sp>
    </p:spTree>
    <p:extLst>
      <p:ext uri="{BB962C8B-B14F-4D97-AF65-F5344CB8AC3E}">
        <p14:creationId xmlns:p14="http://schemas.microsoft.com/office/powerpoint/2010/main" val="2517973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you can see the results of the conducted measurements on a single plot. The Y axis shows the average ranging distance in mm, while x axis represents the sensor resolution grouped by sensor settings.</a:t>
            </a:r>
          </a:p>
          <a:p>
            <a:endParaRPr lang="en-US" dirty="0"/>
          </a:p>
          <a:p>
            <a:r>
              <a:rPr lang="en-US" dirty="0"/>
              <a:t>In each column a group of measurements are plotted using the same distance preset short, medium or long and the same timing budget on every resolution. This is to see how resolution affects the ranging distance and standard deviation, while keeping the other settings untouched. </a:t>
            </a:r>
          </a:p>
          <a:p>
            <a:endParaRPr lang="en-US" dirty="0"/>
          </a:p>
          <a:p>
            <a:r>
              <a:rPr lang="en-US" dirty="0"/>
              <a:t>For each point on this figure, measurements were collected for at least 1 minute. Ranging distance and standard deviation is determined by averaging this dataset.</a:t>
            </a:r>
          </a:p>
          <a:p>
            <a:endParaRPr lang="en-US" dirty="0"/>
          </a:p>
          <a:p>
            <a:r>
              <a:rPr lang="en-US" dirty="0"/>
              <a:t>You could see that ranges start to deviate from the real distance, if it is increased above a certain level. I have determined the maximum distance as the farthest distance without deviation.</a:t>
            </a:r>
            <a:endParaRPr lang="LID4096" dirty="0"/>
          </a:p>
        </p:txBody>
      </p:sp>
      <p:sp>
        <p:nvSpPr>
          <p:cNvPr id="4" name="Slide Number Placeholder 3"/>
          <p:cNvSpPr>
            <a:spLocks noGrp="1"/>
          </p:cNvSpPr>
          <p:nvPr>
            <p:ph type="sldNum" sz="quarter" idx="5"/>
          </p:nvPr>
        </p:nvSpPr>
        <p:spPr/>
        <p:txBody>
          <a:bodyPr/>
          <a:lstStyle/>
          <a:p>
            <a:fld id="{8B5122D8-63A4-4C19-899F-C8A5E90DB719}" type="slidenum">
              <a:rPr lang="LID4096" smtClean="0"/>
              <a:t>5</a:t>
            </a:fld>
            <a:endParaRPr lang="LID4096"/>
          </a:p>
        </p:txBody>
      </p:sp>
    </p:spTree>
    <p:extLst>
      <p:ext uri="{BB962C8B-B14F-4D97-AF65-F5344CB8AC3E}">
        <p14:creationId xmlns:p14="http://schemas.microsoft.com/office/powerpoint/2010/main" val="603691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collection has been done in Gazebo simulator using the PX4 repository for the simulation of the drone. I have placed 2 LIDAR sensors on the simulated quadcopter, each scanning the top and bottom hemispheres of the environment of the vehicle. A complete, saturated scan can be seen in the left image and a scan inside a building in the right.</a:t>
            </a:r>
          </a:p>
          <a:p>
            <a:endParaRPr lang="en-US" dirty="0"/>
          </a:p>
          <a:p>
            <a:r>
              <a:rPr lang="en-US" dirty="0"/>
              <a:t>This is done to have a complete, high-resolution and high-sampling rate scan, that can be filtered later, to match the LIDAR parameters and layout. </a:t>
            </a:r>
          </a:p>
          <a:p>
            <a:endParaRPr lang="en-US" dirty="0"/>
          </a:p>
          <a:p>
            <a:r>
              <a:rPr lang="en-US" dirty="0"/>
              <a:t>Using this method, the same data collected during a flight can be used to simulate different sensor settings and layouts, and their performance can be compared.</a:t>
            </a:r>
          </a:p>
          <a:p>
            <a:endParaRPr lang="en-US" dirty="0"/>
          </a:p>
          <a:p>
            <a:endParaRPr lang="en-US" dirty="0"/>
          </a:p>
        </p:txBody>
      </p:sp>
      <p:sp>
        <p:nvSpPr>
          <p:cNvPr id="4" name="Slide Number Placeholder 3"/>
          <p:cNvSpPr>
            <a:spLocks noGrp="1"/>
          </p:cNvSpPr>
          <p:nvPr>
            <p:ph type="sldNum" sz="quarter" idx="5"/>
          </p:nvPr>
        </p:nvSpPr>
        <p:spPr/>
        <p:txBody>
          <a:bodyPr/>
          <a:lstStyle/>
          <a:p>
            <a:fld id="{8B5122D8-63A4-4C19-899F-C8A5E90DB719}" type="slidenum">
              <a:rPr lang="LID4096" smtClean="0"/>
              <a:t>6</a:t>
            </a:fld>
            <a:endParaRPr lang="LID4096"/>
          </a:p>
        </p:txBody>
      </p:sp>
    </p:spTree>
    <p:extLst>
      <p:ext uri="{BB962C8B-B14F-4D97-AF65-F5344CB8AC3E}">
        <p14:creationId xmlns:p14="http://schemas.microsoft.com/office/powerpoint/2010/main" val="2195005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 following data is collected from the simulator:</a:t>
            </a:r>
          </a:p>
          <a:p>
            <a:r>
              <a:rPr lang="en-US" dirty="0"/>
              <a:t>LIDAR, IMU, Absolute position published by Gazebo and transformations that contain the sensor positions in relation to the main vehicle frame.</a:t>
            </a:r>
            <a:endParaRPr lang="LID4096" dirty="0"/>
          </a:p>
        </p:txBody>
      </p:sp>
      <p:sp>
        <p:nvSpPr>
          <p:cNvPr id="4" name="Slide Number Placeholder 3"/>
          <p:cNvSpPr>
            <a:spLocks noGrp="1"/>
          </p:cNvSpPr>
          <p:nvPr>
            <p:ph type="sldNum" sz="quarter" idx="5"/>
          </p:nvPr>
        </p:nvSpPr>
        <p:spPr/>
        <p:txBody>
          <a:bodyPr/>
          <a:lstStyle/>
          <a:p>
            <a:fld id="{8B5122D8-63A4-4C19-899F-C8A5E90DB719}" type="slidenum">
              <a:rPr lang="LID4096" smtClean="0"/>
              <a:t>7</a:t>
            </a:fld>
            <a:endParaRPr lang="LID4096"/>
          </a:p>
        </p:txBody>
      </p:sp>
    </p:spTree>
    <p:extLst>
      <p:ext uri="{BB962C8B-B14F-4D97-AF65-F5344CB8AC3E}">
        <p14:creationId xmlns:p14="http://schemas.microsoft.com/office/powerpoint/2010/main" val="4183531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collecting data from Gazebo simulator, the next step is to filter it to match a certain sensor layout and settings. This is done by a custom python script, that sets the number of sensors, layout and the previously determined parameters, that are the same for each sensor in the layout.</a:t>
            </a:r>
          </a:p>
          <a:p>
            <a:endParaRPr lang="en-US" dirty="0"/>
          </a:p>
          <a:p>
            <a:r>
              <a:rPr lang="en-US" dirty="0"/>
              <a:t>As for processing, I chose Cartographer SLAM, because of its popularity. The SLAM algorithm needs to be tuned every time to provide the most accurate map and localization. The tuning procedure requires patience and experience; therefore it is subject to human error.</a:t>
            </a:r>
          </a:p>
          <a:p>
            <a:endParaRPr lang="en-US" dirty="0"/>
          </a:p>
          <a:p>
            <a:r>
              <a:rPr lang="en-US" dirty="0"/>
              <a:t>As the last step of the workflow, to be able to compare different SLAM setups, an objective measure is needed. For this I chose to calculate the RMS error between the SLAM trajectory and the trajectory extracted from the raw data, produced by Gazebo. The smaller this error is, the closer the estimated trajectory follows the ground-truth.</a:t>
            </a:r>
          </a:p>
        </p:txBody>
      </p:sp>
      <p:sp>
        <p:nvSpPr>
          <p:cNvPr id="4" name="Slide Number Placeholder 3"/>
          <p:cNvSpPr>
            <a:spLocks noGrp="1"/>
          </p:cNvSpPr>
          <p:nvPr>
            <p:ph type="sldNum" sz="quarter" idx="5"/>
          </p:nvPr>
        </p:nvSpPr>
        <p:spPr/>
        <p:txBody>
          <a:bodyPr/>
          <a:lstStyle/>
          <a:p>
            <a:fld id="{8B5122D8-63A4-4C19-899F-C8A5E90DB719}" type="slidenum">
              <a:rPr lang="LID4096" smtClean="0"/>
              <a:t>8</a:t>
            </a:fld>
            <a:endParaRPr lang="LID4096"/>
          </a:p>
        </p:txBody>
      </p:sp>
    </p:spTree>
    <p:extLst>
      <p:ext uri="{BB962C8B-B14F-4D97-AF65-F5344CB8AC3E}">
        <p14:creationId xmlns:p14="http://schemas.microsoft.com/office/powerpoint/2010/main" val="29961366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SLAM evaluation starts with a visual inspection during the tuning of Cartographer SLAM. Here I have focused on the consistency and quality of the built map, but also on the reliability of the procedure.</a:t>
            </a:r>
          </a:p>
          <a:p>
            <a:endParaRPr lang="en-US" dirty="0"/>
          </a:p>
          <a:p>
            <a:r>
              <a:rPr lang="en-US" dirty="0"/>
              <a:t>The second step is the RMS error calculation between the ground-truth and the SLAM trajectory. For this, an example can be seen on the right, extracted from the map on the left.</a:t>
            </a:r>
          </a:p>
        </p:txBody>
      </p:sp>
      <p:sp>
        <p:nvSpPr>
          <p:cNvPr id="4" name="Slide Number Placeholder 3"/>
          <p:cNvSpPr>
            <a:spLocks noGrp="1"/>
          </p:cNvSpPr>
          <p:nvPr>
            <p:ph type="sldNum" sz="quarter" idx="5"/>
          </p:nvPr>
        </p:nvSpPr>
        <p:spPr/>
        <p:txBody>
          <a:bodyPr/>
          <a:lstStyle/>
          <a:p>
            <a:fld id="{8B5122D8-63A4-4C19-899F-C8A5E90DB719}" type="slidenum">
              <a:rPr lang="LID4096" smtClean="0"/>
              <a:t>9</a:t>
            </a:fld>
            <a:endParaRPr lang="LID4096"/>
          </a:p>
        </p:txBody>
      </p:sp>
    </p:spTree>
    <p:extLst>
      <p:ext uri="{BB962C8B-B14F-4D97-AF65-F5344CB8AC3E}">
        <p14:creationId xmlns:p14="http://schemas.microsoft.com/office/powerpoint/2010/main" val="1513797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dirty="0"/>
              <a:t>2020-11-13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2020-11-13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dirty="0"/>
              <a:t>2020-11-13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2020-11-13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509A250-FF31-4206-8172-F9D3106AACB1}" type="datetimeFigureOut">
              <a:rPr lang="en-US" dirty="0"/>
              <a:t>2020-11-13</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dirty="0"/>
              <a:t>2020-11-13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4509A250-FF31-4206-8172-F9D3106AACB1}" type="datetimeFigureOut">
              <a:rPr lang="en-US" dirty="0"/>
              <a:t>2020-11-13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dirty="0"/>
              <a:t>2020-11-13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dirty="0"/>
              <a:t>2020-11-13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dirty="0"/>
              <a:t>2020-11-13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dirty="0"/>
              <a:t>2020-11-13</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dirty="0"/>
              <a:t>2020-11-13</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dirty="0"/>
              <a:t>2020-11-13</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dirty="0"/>
              <a:t>2020-11-13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lum/>
            <a:extLst>
              <a:ext uri="{BEBA8EAE-BF5A-486C-A8C5-ECC9F3942E4B}">
                <a14:imgProps xmlns:a14="http://schemas.microsoft.com/office/drawing/2010/main">
                  <a14:imgLayer r:embed="rId20">
                    <a14:imgEffect>
                      <a14:sharpenSoften amount="-97000"/>
                    </a14:imgEffect>
                    <a14:imgEffect>
                      <a14:brightnessContrast bright="-20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AAD347D-5ACD-4C99-B74B-A9C85AD731AF}" type="datetimeFigureOut">
              <a:rPr lang="en-US" dirty="0"/>
              <a:t>2020-11-13</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xml"/><Relationship Id="rId7" Type="http://schemas.openxmlformats.org/officeDocument/2006/relationships/image" Target="../media/image9.jp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notesSlide" Target="../notesSlides/notesSlide1.xml"/><Relationship Id="rId9" Type="http://schemas.openxmlformats.org/officeDocument/2006/relationships/image" Target="../media/image11.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2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8.png"/><Relationship Id="rId5" Type="http://schemas.openxmlformats.org/officeDocument/2006/relationships/image" Target="../media/image29.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8.png"/><Relationship Id="rId4"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png"/><Relationship Id="rId5" Type="http://schemas.openxmlformats.org/officeDocument/2006/relationships/image" Target="../media/image13.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microsoft.com/office/2007/relationships/media" Target="../media/media4.m4a"/><Relationship Id="rId1" Type="http://schemas.openxmlformats.org/officeDocument/2006/relationships/audio" Target="NULL" TargetMode="External"/><Relationship Id="rId6" Type="http://schemas.microsoft.com/office/2007/relationships/hdphoto" Target="../media/hdphoto1.wdp"/><Relationship Id="rId5" Type="http://schemas.openxmlformats.org/officeDocument/2006/relationships/image" Target="../media/image1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8.png"/><Relationship Id="rId5" Type="http://schemas.openxmlformats.org/officeDocument/2006/relationships/image" Target="../media/image1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8.png"/><Relationship Id="rId5" Type="http://schemas.openxmlformats.org/officeDocument/2006/relationships/image" Target="../media/image2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png"/><Relationship Id="rId5" Type="http://schemas.openxmlformats.org/officeDocument/2006/relationships/image" Target="../media/image2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F222A622-9BF0-4FA2-AEF2-890643483DD4}"/>
              </a:ext>
            </a:extLst>
          </p:cNvPr>
          <p:cNvPicPr>
            <a:picLocks noChangeAspect="1"/>
          </p:cNvPicPr>
          <p:nvPr/>
        </p:nvPicPr>
        <p:blipFill>
          <a:blip r:embed="rId5"/>
          <a:stretch>
            <a:fillRect/>
          </a:stretch>
        </p:blipFill>
        <p:spPr>
          <a:xfrm>
            <a:off x="7749" y="7749"/>
            <a:ext cx="12192001" cy="6858000"/>
          </a:xfrm>
          <a:prstGeom prst="rect">
            <a:avLst/>
          </a:prstGeom>
          <a:effectLst>
            <a:outerShdw blurRad="50800" dist="38100" dir="8100000" algn="tr" rotWithShape="0">
              <a:prstClr val="black">
                <a:alpha val="40000"/>
              </a:prstClr>
            </a:outerShdw>
            <a:softEdge rad="0"/>
          </a:effectLst>
        </p:spPr>
      </p:pic>
      <p:sp>
        <p:nvSpPr>
          <p:cNvPr id="2" name="Title 1">
            <a:extLst>
              <a:ext uri="{FF2B5EF4-FFF2-40B4-BE49-F238E27FC236}">
                <a16:creationId xmlns:a16="http://schemas.microsoft.com/office/drawing/2014/main" id="{0169F5CA-1E20-4BA6-AF8E-CF8C5CCF7582}"/>
              </a:ext>
            </a:extLst>
          </p:cNvPr>
          <p:cNvSpPr>
            <a:spLocks noGrp="1"/>
          </p:cNvSpPr>
          <p:nvPr>
            <p:ph type="ctrTitle"/>
          </p:nvPr>
        </p:nvSpPr>
        <p:spPr>
          <a:xfrm>
            <a:off x="503878" y="341642"/>
            <a:ext cx="10127811" cy="2984743"/>
          </a:xfrm>
        </p:spPr>
        <p:txBody>
          <a:bodyPr>
            <a:normAutofit fontScale="90000"/>
          </a:bodyPr>
          <a:lstStyle/>
          <a:p>
            <a:pPr>
              <a:lnSpc>
                <a:spcPct val="90000"/>
              </a:lnSpc>
            </a:pPr>
            <a:r>
              <a:rPr lang="en-US" dirty="0"/>
              <a:t>Stationary LIDAR Sensors for Indoor Quadcopter</a:t>
            </a:r>
            <a:br>
              <a:rPr lang="en-US" dirty="0"/>
            </a:br>
            <a:r>
              <a:rPr lang="en-US" dirty="0"/>
              <a:t>Localization </a:t>
            </a:r>
            <a:endParaRPr lang="LID4096" dirty="0">
              <a:solidFill>
                <a:schemeClr val="tx1"/>
              </a:solidFill>
            </a:endParaRPr>
          </a:p>
        </p:txBody>
      </p:sp>
      <p:sp>
        <p:nvSpPr>
          <p:cNvPr id="3" name="Subtitle 2">
            <a:extLst>
              <a:ext uri="{FF2B5EF4-FFF2-40B4-BE49-F238E27FC236}">
                <a16:creationId xmlns:a16="http://schemas.microsoft.com/office/drawing/2014/main" id="{D8AFE34B-4DA4-453D-927B-D963AB328FF4}"/>
              </a:ext>
            </a:extLst>
          </p:cNvPr>
          <p:cNvSpPr>
            <a:spLocks noGrp="1"/>
          </p:cNvSpPr>
          <p:nvPr>
            <p:ph type="subTitle" idx="1"/>
          </p:nvPr>
        </p:nvSpPr>
        <p:spPr>
          <a:xfrm>
            <a:off x="603970" y="3436749"/>
            <a:ext cx="8825658" cy="546315"/>
          </a:xfrm>
        </p:spPr>
        <p:txBody>
          <a:bodyPr>
            <a:normAutofit/>
          </a:bodyPr>
          <a:lstStyle/>
          <a:p>
            <a:r>
              <a:rPr lang="en-US" sz="2800" dirty="0">
                <a:solidFill>
                  <a:schemeClr val="tx1"/>
                </a:solidFill>
              </a:rPr>
              <a:t>Marcell Rausch, Gabor </a:t>
            </a:r>
            <a:r>
              <a:rPr lang="en-US" sz="2800" dirty="0" err="1">
                <a:solidFill>
                  <a:schemeClr val="tx1"/>
                </a:solidFill>
              </a:rPr>
              <a:t>Feher</a:t>
            </a:r>
            <a:endParaRPr lang="LID4096" sz="2800" dirty="0">
              <a:solidFill>
                <a:schemeClr val="tx1"/>
              </a:solidFill>
            </a:endParaRPr>
          </a:p>
        </p:txBody>
      </p:sp>
      <p:sp>
        <p:nvSpPr>
          <p:cNvPr id="4" name="TextBox 3">
            <a:extLst>
              <a:ext uri="{FF2B5EF4-FFF2-40B4-BE49-F238E27FC236}">
                <a16:creationId xmlns:a16="http://schemas.microsoft.com/office/drawing/2014/main" id="{53CE27D9-02DC-4C81-9F46-80C8DC09AC2A}"/>
              </a:ext>
            </a:extLst>
          </p:cNvPr>
          <p:cNvSpPr txBox="1"/>
          <p:nvPr/>
        </p:nvSpPr>
        <p:spPr>
          <a:xfrm>
            <a:off x="12310514" y="5419370"/>
            <a:ext cx="1720645" cy="369332"/>
          </a:xfrm>
          <a:prstGeom prst="rect">
            <a:avLst/>
          </a:prstGeom>
          <a:noFill/>
        </p:spPr>
        <p:txBody>
          <a:bodyPr wrap="square" rtlCol="0">
            <a:spAutoFit/>
          </a:bodyPr>
          <a:lstStyle/>
          <a:p>
            <a:r>
              <a:rPr lang="en-US" b="1" dirty="0"/>
              <a:t>2020.09.21</a:t>
            </a:r>
            <a:endParaRPr lang="LID4096" b="1" dirty="0"/>
          </a:p>
        </p:txBody>
      </p:sp>
      <p:sp>
        <p:nvSpPr>
          <p:cNvPr id="5" name="TextBox 4">
            <a:extLst>
              <a:ext uri="{FF2B5EF4-FFF2-40B4-BE49-F238E27FC236}">
                <a16:creationId xmlns:a16="http://schemas.microsoft.com/office/drawing/2014/main" id="{24349D5A-052F-42A8-B10B-49F6147272C2}"/>
              </a:ext>
            </a:extLst>
          </p:cNvPr>
          <p:cNvSpPr txBox="1"/>
          <p:nvPr/>
        </p:nvSpPr>
        <p:spPr>
          <a:xfrm>
            <a:off x="12650259" y="3815568"/>
            <a:ext cx="8825658" cy="1200329"/>
          </a:xfrm>
          <a:prstGeom prst="rect">
            <a:avLst/>
          </a:prstGeom>
          <a:noFill/>
        </p:spPr>
        <p:txBody>
          <a:bodyPr wrap="square" rtlCol="0">
            <a:spAutoFit/>
          </a:bodyPr>
          <a:lstStyle/>
          <a:p>
            <a:r>
              <a:rPr lang="en-US" dirty="0"/>
              <a:t>Department of Telecommunication and Media Informatics</a:t>
            </a:r>
          </a:p>
          <a:p>
            <a:r>
              <a:rPr lang="en-US" dirty="0"/>
              <a:t>Budapest University of Technology and Economics</a:t>
            </a:r>
            <a:br>
              <a:rPr lang="en-US" dirty="0"/>
            </a:br>
            <a:r>
              <a:rPr lang="en-US" dirty="0"/>
              <a:t>High Speed Network Laboratory, Budapest, Hungary</a:t>
            </a:r>
          </a:p>
          <a:p>
            <a:endParaRPr lang="LID4096" dirty="0"/>
          </a:p>
        </p:txBody>
      </p:sp>
      <p:pic>
        <p:nvPicPr>
          <p:cNvPr id="20" name="Audio 19">
            <a:hlinkClick r:id="" action="ppaction://media"/>
            <a:extLst>
              <a:ext uri="{FF2B5EF4-FFF2-40B4-BE49-F238E27FC236}">
                <a16:creationId xmlns:a16="http://schemas.microsoft.com/office/drawing/2014/main" id="{EB6C3DC5-E55E-4A23-BD63-E73183E3ABA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445665" y="6192175"/>
            <a:ext cx="609600" cy="609600"/>
          </a:xfrm>
          <a:prstGeom prst="rect">
            <a:avLst/>
          </a:prstGeom>
        </p:spPr>
      </p:pic>
      <p:pic>
        <p:nvPicPr>
          <p:cNvPr id="12" name="Picture 11" descr="A person wearing glasses&#10;&#10;Description automatically generated">
            <a:extLst>
              <a:ext uri="{FF2B5EF4-FFF2-40B4-BE49-F238E27FC236}">
                <a16:creationId xmlns:a16="http://schemas.microsoft.com/office/drawing/2014/main" id="{9A2E54DF-B7A9-4FC7-A67B-C97C2F481F93}"/>
              </a:ext>
            </a:extLst>
          </p:cNvPr>
          <p:cNvPicPr>
            <a:picLocks noChangeAspect="1"/>
          </p:cNvPicPr>
          <p:nvPr/>
        </p:nvPicPr>
        <p:blipFill>
          <a:blip r:embed="rId7"/>
          <a:stretch>
            <a:fillRect/>
          </a:stretch>
        </p:blipFill>
        <p:spPr>
          <a:xfrm>
            <a:off x="1270669" y="4067481"/>
            <a:ext cx="1652588" cy="2478881"/>
          </a:xfrm>
          <a:prstGeom prst="rect">
            <a:avLst/>
          </a:prstGeom>
          <a:effectLst>
            <a:outerShdw blurRad="50800" dist="50800" dir="8100000" algn="tr" rotWithShape="0">
              <a:prstClr val="black">
                <a:alpha val="40000"/>
              </a:prstClr>
            </a:outerShdw>
          </a:effectLst>
        </p:spPr>
      </p:pic>
      <p:pic>
        <p:nvPicPr>
          <p:cNvPr id="14" name="Picture 13" descr="Logo&#10;&#10;Description automatically generated">
            <a:extLst>
              <a:ext uri="{FF2B5EF4-FFF2-40B4-BE49-F238E27FC236}">
                <a16:creationId xmlns:a16="http://schemas.microsoft.com/office/drawing/2014/main" id="{02BB166F-048C-42F5-9AC4-E15ADF4CB629}"/>
              </a:ext>
            </a:extLst>
          </p:cNvPr>
          <p:cNvPicPr>
            <a:picLocks noChangeAspect="1"/>
          </p:cNvPicPr>
          <p:nvPr/>
        </p:nvPicPr>
        <p:blipFill>
          <a:blip r:embed="rId8"/>
          <a:stretch>
            <a:fillRect/>
          </a:stretch>
        </p:blipFill>
        <p:spPr>
          <a:xfrm>
            <a:off x="8951265" y="5899718"/>
            <a:ext cx="754601" cy="754601"/>
          </a:xfrm>
          <a:prstGeom prst="rect">
            <a:avLst/>
          </a:prstGeom>
        </p:spPr>
      </p:pic>
      <p:grpSp>
        <p:nvGrpSpPr>
          <p:cNvPr id="21" name="Group 20">
            <a:extLst>
              <a:ext uri="{FF2B5EF4-FFF2-40B4-BE49-F238E27FC236}">
                <a16:creationId xmlns:a16="http://schemas.microsoft.com/office/drawing/2014/main" id="{7707385D-9ECE-4239-889F-5634F8815AB0}"/>
              </a:ext>
            </a:extLst>
          </p:cNvPr>
          <p:cNvGrpSpPr/>
          <p:nvPr/>
        </p:nvGrpSpPr>
        <p:grpSpPr>
          <a:xfrm>
            <a:off x="5735517" y="5838669"/>
            <a:ext cx="2756247" cy="910381"/>
            <a:chOff x="8140390" y="2574185"/>
            <a:chExt cx="3730225" cy="1232083"/>
          </a:xfrm>
        </p:grpSpPr>
        <p:sp>
          <p:nvSpPr>
            <p:cNvPr id="19" name="Rectangle: Top Corners Snipped 18">
              <a:extLst>
                <a:ext uri="{FF2B5EF4-FFF2-40B4-BE49-F238E27FC236}">
                  <a16:creationId xmlns:a16="http://schemas.microsoft.com/office/drawing/2014/main" id="{FBBB1D8D-D4F7-462B-8426-BFAD56B4B6B0}"/>
                </a:ext>
              </a:extLst>
            </p:cNvPr>
            <p:cNvSpPr/>
            <p:nvPr/>
          </p:nvSpPr>
          <p:spPr>
            <a:xfrm>
              <a:off x="8140390" y="2574185"/>
              <a:ext cx="3730225" cy="1232083"/>
            </a:xfrm>
            <a:prstGeom prst="snip2SameRect">
              <a:avLst>
                <a:gd name="adj1" fmla="val 0"/>
                <a:gd name="adj2" fmla="val 0"/>
              </a:avLst>
            </a:prstGeom>
            <a:solidFill>
              <a:schemeClr val="tx1">
                <a:alpha val="23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18" name="Picture 17" descr="A picture containing building, clock, front, sitting&#10;&#10;Description automatically generated">
              <a:extLst>
                <a:ext uri="{FF2B5EF4-FFF2-40B4-BE49-F238E27FC236}">
                  <a16:creationId xmlns:a16="http://schemas.microsoft.com/office/drawing/2014/main" id="{7787843E-2B90-4246-8801-4B12F31CA8AB}"/>
                </a:ext>
              </a:extLst>
            </p:cNvPr>
            <p:cNvPicPr>
              <a:picLocks noChangeAspect="1"/>
            </p:cNvPicPr>
            <p:nvPr/>
          </p:nvPicPr>
          <p:blipFill>
            <a:blip r:embed="rId9"/>
            <a:stretch>
              <a:fillRect/>
            </a:stretch>
          </p:blipFill>
          <p:spPr>
            <a:xfrm>
              <a:off x="8253948" y="2673822"/>
              <a:ext cx="3480955" cy="979019"/>
            </a:xfrm>
            <a:prstGeom prst="rect">
              <a:avLst/>
            </a:prstGeom>
            <a:effectLst>
              <a:outerShdw blurRad="139700" dist="38100" dir="2700000" algn="tl" rotWithShape="0">
                <a:schemeClr val="tx1"/>
              </a:outerShdw>
            </a:effectLst>
          </p:spPr>
        </p:pic>
      </p:grpSp>
      <p:pic>
        <p:nvPicPr>
          <p:cNvPr id="16" name="Picture 15" descr="Logo&#10;&#10;Description automatically generated">
            <a:extLst>
              <a:ext uri="{FF2B5EF4-FFF2-40B4-BE49-F238E27FC236}">
                <a16:creationId xmlns:a16="http://schemas.microsoft.com/office/drawing/2014/main" id="{EAE448FE-46C2-45D9-A07B-57F8F99EB5A9}"/>
              </a:ext>
            </a:extLst>
          </p:cNvPr>
          <p:cNvPicPr>
            <a:picLocks noChangeAspect="1"/>
          </p:cNvPicPr>
          <p:nvPr/>
        </p:nvPicPr>
        <p:blipFill>
          <a:blip r:embed="rId10"/>
          <a:stretch>
            <a:fillRect/>
          </a:stretch>
        </p:blipFill>
        <p:spPr>
          <a:xfrm>
            <a:off x="7592025" y="2354768"/>
            <a:ext cx="2971784" cy="1936613"/>
          </a:xfrm>
          <a:prstGeom prst="rect">
            <a:avLst/>
          </a:prstGeom>
          <a:effectLst>
            <a:outerShdw blurRad="355600" dist="38100" algn="l" rotWithShape="0">
              <a:schemeClr val="tx1"/>
            </a:outerShdw>
          </a:effectLst>
        </p:spPr>
      </p:pic>
    </p:spTree>
    <p:extLst>
      <p:ext uri="{BB962C8B-B14F-4D97-AF65-F5344CB8AC3E}">
        <p14:creationId xmlns:p14="http://schemas.microsoft.com/office/powerpoint/2010/main" val="1765500275"/>
      </p:ext>
    </p:extLst>
  </p:cSld>
  <p:clrMapOvr>
    <a:masterClrMapping/>
  </p:clrMapOvr>
  <mc:AlternateContent xmlns:mc="http://schemas.openxmlformats.org/markup-compatibility/2006" xmlns:p14="http://schemas.microsoft.com/office/powerpoint/2010/main">
    <mc:Choice Requires="p14">
      <p:transition spd="slow" p14:dur="2000" advTm="21695"/>
    </mc:Choice>
    <mc:Fallback xmlns="">
      <p:transition spd="slow" advTm="21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E331943-558D-4792-B72E-887A738976AB}"/>
              </a:ext>
            </a:extLst>
          </p:cNvPr>
          <p:cNvSpPr/>
          <p:nvPr/>
        </p:nvSpPr>
        <p:spPr>
          <a:xfrm>
            <a:off x="541699" y="1293738"/>
            <a:ext cx="4458969"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646111" y="1471707"/>
            <a:ext cx="4354557" cy="4995595"/>
          </a:xfrm>
        </p:spPr>
        <p:txBody>
          <a:bodyPr>
            <a:noAutofit/>
          </a:bodyPr>
          <a:lstStyle/>
          <a:p>
            <a:pPr marL="0" indent="0">
              <a:buNone/>
            </a:pPr>
            <a:r>
              <a:rPr lang="en-US" dirty="0"/>
              <a:t>Even layout in 2D using 13 sensors</a:t>
            </a:r>
          </a:p>
          <a:p>
            <a:pPr>
              <a:buSzPct val="100000"/>
              <a:buFont typeface="+mj-lt"/>
              <a:buAutoNum type="arabicPeriod"/>
            </a:pPr>
            <a:r>
              <a:rPr lang="en-US" sz="1800" dirty="0"/>
              <a:t>LIDAR resolution</a:t>
            </a:r>
          </a:p>
          <a:p>
            <a:pPr lvl="1"/>
            <a:r>
              <a:rPr lang="en-US" sz="1600" dirty="0"/>
              <a:t>Artifacts on map</a:t>
            </a:r>
          </a:p>
          <a:p>
            <a:pPr lvl="2"/>
            <a:r>
              <a:rPr lang="en-US" dirty="0"/>
              <a:t>Transition points</a:t>
            </a:r>
          </a:p>
          <a:p>
            <a:pPr lvl="2"/>
            <a:r>
              <a:rPr lang="en-US" dirty="0"/>
              <a:t>Curved corners</a:t>
            </a:r>
          </a:p>
          <a:p>
            <a:pPr marL="457200" indent="-457200">
              <a:buFont typeface="+mj-lt"/>
              <a:buAutoNum type="arabicPeriod"/>
            </a:pPr>
            <a:endParaRPr lang="en-US" sz="1600" dirty="0"/>
          </a:p>
          <a:p>
            <a:pPr>
              <a:buFont typeface="+mj-lt"/>
              <a:buAutoNum type="arabicPeriod"/>
            </a:pPr>
            <a:r>
              <a:rPr lang="en-US" sz="1800" dirty="0"/>
              <a:t>Sampling rate</a:t>
            </a:r>
          </a:p>
          <a:p>
            <a:pPr lvl="1"/>
            <a:r>
              <a:rPr lang="en-US" sz="1600" dirty="0"/>
              <a:t>SLAM requires precise tuning</a:t>
            </a:r>
          </a:p>
          <a:p>
            <a:pPr>
              <a:buFont typeface="+mj-lt"/>
              <a:buAutoNum type="arabicPeriod"/>
            </a:pPr>
            <a:endParaRPr lang="en-US" sz="1600" dirty="0"/>
          </a:p>
          <a:p>
            <a:pPr>
              <a:buFont typeface="+mj-lt"/>
              <a:buAutoNum type="arabicPeriod"/>
            </a:pPr>
            <a:r>
              <a:rPr lang="en-US" sz="1800" dirty="0"/>
              <a:t>Maximum distance</a:t>
            </a:r>
          </a:p>
          <a:p>
            <a:pPr lvl="1"/>
            <a:r>
              <a:rPr lang="en-US" sz="1600" dirty="0"/>
              <a:t>Reduces the number of valid measurements in bigger rooms</a:t>
            </a:r>
          </a:p>
          <a:p>
            <a:pPr lvl="1"/>
            <a:r>
              <a:rPr lang="en-US" sz="1600" dirty="0"/>
              <a:t>SLAM is less reliable</a:t>
            </a:r>
          </a:p>
          <a:p>
            <a:pPr>
              <a:buFont typeface="+mj-lt"/>
              <a:buAutoNum type="arabicPeriod"/>
            </a:pPr>
            <a:endParaRPr lang="en-US" sz="1600" dirty="0"/>
          </a:p>
        </p:txBody>
      </p:sp>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p:txBody>
          <a:bodyPr/>
          <a:lstStyle/>
          <a:p>
            <a:r>
              <a:rPr lang="en-US" dirty="0"/>
              <a:t>Sensor settings introduction</a:t>
            </a:r>
            <a:endParaRPr lang="LID4096" dirty="0"/>
          </a:p>
        </p:txBody>
      </p:sp>
      <p:pic>
        <p:nvPicPr>
          <p:cNvPr id="6" name="Picture 5">
            <a:extLst>
              <a:ext uri="{FF2B5EF4-FFF2-40B4-BE49-F238E27FC236}">
                <a16:creationId xmlns:a16="http://schemas.microsoft.com/office/drawing/2014/main" id="{14945EC4-86CF-4D54-B266-CA31E99BF508}"/>
              </a:ext>
            </a:extLst>
          </p:cNvPr>
          <p:cNvPicPr>
            <a:picLocks noChangeAspect="1"/>
          </p:cNvPicPr>
          <p:nvPr/>
        </p:nvPicPr>
        <p:blipFill rotWithShape="1">
          <a:blip r:embed="rId5"/>
          <a:srcRect t="4972" b="4686"/>
          <a:stretch/>
        </p:blipFill>
        <p:spPr>
          <a:xfrm>
            <a:off x="8426765" y="452718"/>
            <a:ext cx="3403596" cy="3264158"/>
          </a:xfrm>
          <a:prstGeom prst="rect">
            <a:avLst/>
          </a:prstGeom>
        </p:spPr>
      </p:pic>
      <p:pic>
        <p:nvPicPr>
          <p:cNvPr id="8" name="Picture 7">
            <a:extLst>
              <a:ext uri="{FF2B5EF4-FFF2-40B4-BE49-F238E27FC236}">
                <a16:creationId xmlns:a16="http://schemas.microsoft.com/office/drawing/2014/main" id="{1DB5A362-7822-4A60-8D14-F1C156696DAE}"/>
              </a:ext>
            </a:extLst>
          </p:cNvPr>
          <p:cNvPicPr>
            <a:picLocks noChangeAspect="1"/>
          </p:cNvPicPr>
          <p:nvPr/>
        </p:nvPicPr>
        <p:blipFill>
          <a:blip r:embed="rId6"/>
          <a:stretch>
            <a:fillRect/>
          </a:stretch>
        </p:blipFill>
        <p:spPr>
          <a:xfrm>
            <a:off x="8776759" y="4084275"/>
            <a:ext cx="3053602" cy="2356544"/>
          </a:xfrm>
          <a:prstGeom prst="rect">
            <a:avLst/>
          </a:prstGeom>
        </p:spPr>
      </p:pic>
      <p:pic>
        <p:nvPicPr>
          <p:cNvPr id="12" name="Picture 11">
            <a:extLst>
              <a:ext uri="{FF2B5EF4-FFF2-40B4-BE49-F238E27FC236}">
                <a16:creationId xmlns:a16="http://schemas.microsoft.com/office/drawing/2014/main" id="{FAB6174B-F09B-48A9-AE18-26251130866C}"/>
              </a:ext>
            </a:extLst>
          </p:cNvPr>
          <p:cNvPicPr>
            <a:picLocks noChangeAspect="1"/>
          </p:cNvPicPr>
          <p:nvPr/>
        </p:nvPicPr>
        <p:blipFill>
          <a:blip r:embed="rId7"/>
          <a:stretch>
            <a:fillRect/>
          </a:stretch>
        </p:blipFill>
        <p:spPr>
          <a:xfrm>
            <a:off x="5209907" y="4084275"/>
            <a:ext cx="2650941" cy="2383027"/>
          </a:xfrm>
          <a:prstGeom prst="rect">
            <a:avLst/>
          </a:prstGeom>
        </p:spPr>
      </p:pic>
      <p:sp>
        <p:nvSpPr>
          <p:cNvPr id="13" name="Arrow: Right 12">
            <a:extLst>
              <a:ext uri="{FF2B5EF4-FFF2-40B4-BE49-F238E27FC236}">
                <a16:creationId xmlns:a16="http://schemas.microsoft.com/office/drawing/2014/main" id="{60DF0D59-CC0F-40E0-ACB5-D5D562A0F473}"/>
              </a:ext>
            </a:extLst>
          </p:cNvPr>
          <p:cNvSpPr/>
          <p:nvPr/>
        </p:nvSpPr>
        <p:spPr>
          <a:xfrm>
            <a:off x="7558949" y="4704115"/>
            <a:ext cx="1606379" cy="1005016"/>
          </a:xfrm>
          <a:prstGeom prst="rightArrow">
            <a:avLst>
              <a:gd name="adj1" fmla="val 54183"/>
              <a:gd name="adj2" fmla="val 50000"/>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pic>
        <p:nvPicPr>
          <p:cNvPr id="30" name="Audio 29">
            <a:hlinkClick r:id="" action="ppaction://media"/>
            <a:extLst>
              <a:ext uri="{FF2B5EF4-FFF2-40B4-BE49-F238E27FC236}">
                <a16:creationId xmlns:a16="http://schemas.microsoft.com/office/drawing/2014/main" id="{A6298A76-3205-4DEF-A16C-43964B659D4D}"/>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46821219"/>
      </p:ext>
    </p:extLst>
  </p:cSld>
  <p:clrMapOvr>
    <a:masterClrMapping/>
  </p:clrMapOvr>
  <mc:AlternateContent xmlns:mc="http://schemas.openxmlformats.org/markup-compatibility/2006" xmlns:p14="http://schemas.microsoft.com/office/powerpoint/2010/main">
    <mc:Choice Requires="p14">
      <p:transition spd="slow" p14:dur="2000" advTm="110492"/>
    </mc:Choice>
    <mc:Fallback xmlns="">
      <p:transition spd="slow" advTm="110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par>
                          <p:cTn id="7" fill="hold">
                            <p:stCondLst>
                              <p:cond delay="1"/>
                            </p:stCondLst>
                            <p:childTnLst>
                              <p:par>
                                <p:cTn id="8" presetID="1" presetClass="entr" presetSubtype="0" fill="hold" nodeType="afterEffect">
                                  <p:stCondLst>
                                    <p:cond delay="13599"/>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3600"/>
                            </p:stCondLst>
                            <p:childTnLst>
                              <p:par>
                                <p:cTn id="11" presetID="1" presetClass="entr" presetSubtype="0" fill="hold" nodeType="afterEffect">
                                  <p:stCondLst>
                                    <p:cond delay="454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59000"/>
                            </p:stCondLst>
                            <p:childTnLst>
                              <p:par>
                                <p:cTn id="14" presetID="1" presetClass="entr" presetSubtype="0" fill="hold" grpId="0" nodeType="afterEffect">
                                  <p:stCondLst>
                                    <p:cond delay="160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60600"/>
                            </p:stCondLst>
                            <p:childTnLst>
                              <p:par>
                                <p:cTn id="17" presetID="1" presetClass="entr" presetSubtype="0" fill="hold" nodeType="afterEffect">
                                  <p:stCondLst>
                                    <p:cond delay="160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9" fill="hold" display="0">
                  <p:stCondLst>
                    <p:cond delay="indefinite"/>
                  </p:stCondLst>
                  <p:endCondLst>
                    <p:cond evt="onStopAudio" delay="0">
                      <p:tgtEl>
                        <p:sldTgt/>
                      </p:tgtEl>
                    </p:cond>
                  </p:endCondLst>
                </p:cTn>
                <p:tgtEl>
                  <p:spTgt spid="30"/>
                </p:tgtEl>
              </p:cMediaNode>
            </p:audio>
          </p:childTnLst>
        </p:cTn>
      </p:par>
    </p:tnLst>
    <p:bldLst>
      <p:bldP spid="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17AB760-03C8-4891-AD28-A3BB605204E8}"/>
              </a:ext>
            </a:extLst>
          </p:cNvPr>
          <p:cNvSpPr/>
          <p:nvPr/>
        </p:nvSpPr>
        <p:spPr>
          <a:xfrm>
            <a:off x="541698" y="1293738"/>
            <a:ext cx="6211113" cy="2135262"/>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Reduced set of sensors</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a:xfrm>
            <a:off x="1005624" y="1709671"/>
            <a:ext cx="5545627" cy="1314884"/>
          </a:xfrm>
        </p:spPr>
        <p:txBody>
          <a:bodyPr>
            <a:normAutofit lnSpcReduction="10000"/>
          </a:bodyPr>
          <a:lstStyle/>
          <a:p>
            <a:pPr marL="0" indent="0">
              <a:buNone/>
            </a:pPr>
            <a:r>
              <a:rPr lang="en-US" sz="1800" dirty="0"/>
              <a:t>Removed sensors from the previous set until the built map is still consistent</a:t>
            </a:r>
          </a:p>
          <a:p>
            <a:pPr marL="0" indent="0">
              <a:buNone/>
            </a:pPr>
            <a:r>
              <a:rPr lang="en-US" sz="1800" dirty="0">
                <a:sym typeface="Wingdings" panose="05000000000000000000" pitchFamily="2" charset="2"/>
              </a:rPr>
              <a:t> </a:t>
            </a:r>
            <a:r>
              <a:rPr lang="en-US" sz="1800" dirty="0"/>
              <a:t>8 sensors proved to be the lowest number of sensors in even layout</a:t>
            </a:r>
          </a:p>
          <a:p>
            <a:endParaRPr lang="en-US" sz="1800" dirty="0"/>
          </a:p>
          <a:p>
            <a:pPr marL="0" indent="0">
              <a:buNone/>
            </a:pPr>
            <a:endParaRPr lang="LID4096" sz="1800" dirty="0"/>
          </a:p>
        </p:txBody>
      </p:sp>
      <p:pic>
        <p:nvPicPr>
          <p:cNvPr id="5" name="Picture 4" descr="A picture containing indoor, cake, smoke, looking&#10;&#10;Description automatically generated">
            <a:extLst>
              <a:ext uri="{FF2B5EF4-FFF2-40B4-BE49-F238E27FC236}">
                <a16:creationId xmlns:a16="http://schemas.microsoft.com/office/drawing/2014/main" id="{69762F63-77CF-4FCB-A6A3-A0C57EDDDDF7}"/>
              </a:ext>
            </a:extLst>
          </p:cNvPr>
          <p:cNvPicPr>
            <a:picLocks noChangeAspect="1"/>
          </p:cNvPicPr>
          <p:nvPr/>
        </p:nvPicPr>
        <p:blipFill>
          <a:blip r:embed="rId5"/>
          <a:stretch>
            <a:fillRect/>
          </a:stretch>
        </p:blipFill>
        <p:spPr>
          <a:xfrm>
            <a:off x="7381702" y="185363"/>
            <a:ext cx="3414401" cy="3041763"/>
          </a:xfrm>
          <a:prstGeom prst="rect">
            <a:avLst/>
          </a:prstGeom>
        </p:spPr>
      </p:pic>
      <p:pic>
        <p:nvPicPr>
          <p:cNvPr id="7" name="Picture 6" descr="A picture containing indoor, smoke, small, water&#10;&#10;Description automatically generated">
            <a:extLst>
              <a:ext uri="{FF2B5EF4-FFF2-40B4-BE49-F238E27FC236}">
                <a16:creationId xmlns:a16="http://schemas.microsoft.com/office/drawing/2014/main" id="{F2D08E63-4881-41C6-B5FC-B9BCFD259827}"/>
              </a:ext>
            </a:extLst>
          </p:cNvPr>
          <p:cNvPicPr>
            <a:picLocks noChangeAspect="1"/>
          </p:cNvPicPr>
          <p:nvPr/>
        </p:nvPicPr>
        <p:blipFill>
          <a:blip r:embed="rId6"/>
          <a:stretch>
            <a:fillRect/>
          </a:stretch>
        </p:blipFill>
        <p:spPr>
          <a:xfrm>
            <a:off x="7400457" y="3513447"/>
            <a:ext cx="3395646" cy="3171981"/>
          </a:xfrm>
          <a:prstGeom prst="rect">
            <a:avLst/>
          </a:prstGeom>
        </p:spPr>
      </p:pic>
      <p:sp>
        <p:nvSpPr>
          <p:cNvPr id="8" name="TextBox 7">
            <a:extLst>
              <a:ext uri="{FF2B5EF4-FFF2-40B4-BE49-F238E27FC236}">
                <a16:creationId xmlns:a16="http://schemas.microsoft.com/office/drawing/2014/main" id="{ECBA78F0-E92B-44E7-A540-A76D5DC349DD}"/>
              </a:ext>
            </a:extLst>
          </p:cNvPr>
          <p:cNvSpPr txBox="1"/>
          <p:nvPr/>
        </p:nvSpPr>
        <p:spPr>
          <a:xfrm>
            <a:off x="7498081" y="595879"/>
            <a:ext cx="1438102" cy="369332"/>
          </a:xfrm>
          <a:prstGeom prst="rect">
            <a:avLst/>
          </a:prstGeom>
          <a:noFill/>
        </p:spPr>
        <p:txBody>
          <a:bodyPr wrap="square" rtlCol="0">
            <a:spAutoFit/>
          </a:bodyPr>
          <a:lstStyle/>
          <a:p>
            <a:r>
              <a:rPr lang="en-US" dirty="0"/>
              <a:t>13 sensors</a:t>
            </a:r>
            <a:endParaRPr lang="LID4096" dirty="0"/>
          </a:p>
        </p:txBody>
      </p:sp>
      <p:sp>
        <p:nvSpPr>
          <p:cNvPr id="9" name="TextBox 8">
            <a:extLst>
              <a:ext uri="{FF2B5EF4-FFF2-40B4-BE49-F238E27FC236}">
                <a16:creationId xmlns:a16="http://schemas.microsoft.com/office/drawing/2014/main" id="{E4BF26AE-B6E4-4038-B6CB-D7587B94F7DD}"/>
              </a:ext>
            </a:extLst>
          </p:cNvPr>
          <p:cNvSpPr txBox="1"/>
          <p:nvPr/>
        </p:nvSpPr>
        <p:spPr>
          <a:xfrm>
            <a:off x="7498081" y="3832301"/>
            <a:ext cx="1438102" cy="369332"/>
          </a:xfrm>
          <a:prstGeom prst="rect">
            <a:avLst/>
          </a:prstGeom>
          <a:noFill/>
        </p:spPr>
        <p:txBody>
          <a:bodyPr wrap="square" rtlCol="0">
            <a:spAutoFit/>
          </a:bodyPr>
          <a:lstStyle/>
          <a:p>
            <a:r>
              <a:rPr lang="en-US" dirty="0"/>
              <a:t>8 sensors</a:t>
            </a:r>
            <a:endParaRPr lang="LID4096" dirty="0"/>
          </a:p>
        </p:txBody>
      </p:sp>
      <p:graphicFrame>
        <p:nvGraphicFramePr>
          <p:cNvPr id="4" name="Table 5">
            <a:extLst>
              <a:ext uri="{FF2B5EF4-FFF2-40B4-BE49-F238E27FC236}">
                <a16:creationId xmlns:a16="http://schemas.microsoft.com/office/drawing/2014/main" id="{8B757C52-2B14-4C36-B69D-6F85ACB1A973}"/>
              </a:ext>
            </a:extLst>
          </p:cNvPr>
          <p:cNvGraphicFramePr>
            <a:graphicFrameLocks noGrp="1"/>
          </p:cNvGraphicFramePr>
          <p:nvPr>
            <p:extLst>
              <p:ext uri="{D42A27DB-BD31-4B8C-83A1-F6EECF244321}">
                <p14:modId xmlns:p14="http://schemas.microsoft.com/office/powerpoint/2010/main" val="3584320542"/>
              </p:ext>
            </p:extLst>
          </p:nvPr>
        </p:nvGraphicFramePr>
        <p:xfrm>
          <a:off x="1005624" y="3832301"/>
          <a:ext cx="5350810" cy="2194560"/>
        </p:xfrm>
        <a:graphic>
          <a:graphicData uri="http://schemas.openxmlformats.org/drawingml/2006/table">
            <a:tbl>
              <a:tblPr firstRow="1" bandRow="1">
                <a:tableStyleId>{7DF18680-E054-41AD-8BC1-D1AEF772440D}</a:tableStyleId>
              </a:tblPr>
              <a:tblGrid>
                <a:gridCol w="2702243">
                  <a:extLst>
                    <a:ext uri="{9D8B030D-6E8A-4147-A177-3AD203B41FA5}">
                      <a16:colId xmlns:a16="http://schemas.microsoft.com/office/drawing/2014/main" val="3899717879"/>
                    </a:ext>
                  </a:extLst>
                </a:gridCol>
                <a:gridCol w="1368724">
                  <a:extLst>
                    <a:ext uri="{9D8B030D-6E8A-4147-A177-3AD203B41FA5}">
                      <a16:colId xmlns:a16="http://schemas.microsoft.com/office/drawing/2014/main" val="1373264821"/>
                    </a:ext>
                  </a:extLst>
                </a:gridCol>
                <a:gridCol w="1279843">
                  <a:extLst>
                    <a:ext uri="{9D8B030D-6E8A-4147-A177-3AD203B41FA5}">
                      <a16:colId xmlns:a16="http://schemas.microsoft.com/office/drawing/2014/main" val="853030266"/>
                    </a:ext>
                  </a:extLst>
                </a:gridCol>
              </a:tblGrid>
              <a:tr h="290782">
                <a:tc>
                  <a:txBody>
                    <a:bodyPr/>
                    <a:lstStyle/>
                    <a:p>
                      <a:r>
                        <a:rPr lang="en-US" dirty="0"/>
                        <a:t>Introduced setting</a:t>
                      </a:r>
                      <a:endParaRPr lang="LID4096" dirty="0"/>
                    </a:p>
                  </a:txBody>
                  <a:tcPr/>
                </a:tc>
                <a:tc>
                  <a:txBody>
                    <a:bodyPr/>
                    <a:lstStyle/>
                    <a:p>
                      <a:r>
                        <a:rPr lang="en-US" dirty="0"/>
                        <a:t>Resolution</a:t>
                      </a:r>
                      <a:endParaRPr lang="LID4096"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RMS error</a:t>
                      </a:r>
                      <a:endParaRPr lang="LID4096" dirty="0"/>
                    </a:p>
                  </a:txBody>
                  <a:tcPr/>
                </a:tc>
                <a:extLst>
                  <a:ext uri="{0D108BD9-81ED-4DB2-BD59-A6C34878D82A}">
                    <a16:rowId xmlns:a16="http://schemas.microsoft.com/office/drawing/2014/main" val="554821467"/>
                  </a:ext>
                </a:extLst>
              </a:tr>
              <a:tr h="290782">
                <a:tc>
                  <a:txBody>
                    <a:bodyPr/>
                    <a:lstStyle/>
                    <a:p>
                      <a:r>
                        <a:rPr lang="en-US" dirty="0"/>
                        <a:t>Unfiltered</a:t>
                      </a:r>
                      <a:endParaRPr lang="LID4096" dirty="0"/>
                    </a:p>
                  </a:txBody>
                  <a:tcPr/>
                </a:tc>
                <a:tc>
                  <a:txBody>
                    <a:bodyPr/>
                    <a:lstStyle/>
                    <a:p>
                      <a:r>
                        <a:rPr lang="en-US" dirty="0"/>
                        <a:t>-</a:t>
                      </a:r>
                      <a:endParaRPr lang="LID4096" dirty="0"/>
                    </a:p>
                  </a:txBody>
                  <a:tcPr/>
                </a:tc>
                <a:tc>
                  <a:txBody>
                    <a:bodyPr/>
                    <a:lstStyle/>
                    <a:p>
                      <a:r>
                        <a:rPr lang="en-US" dirty="0"/>
                        <a:t>6.95cm</a:t>
                      </a:r>
                      <a:endParaRPr lang="LID4096" dirty="0"/>
                    </a:p>
                  </a:txBody>
                  <a:tcPr/>
                </a:tc>
                <a:extLst>
                  <a:ext uri="{0D108BD9-81ED-4DB2-BD59-A6C34878D82A}">
                    <a16:rowId xmlns:a16="http://schemas.microsoft.com/office/drawing/2014/main" val="311638774"/>
                  </a:ext>
                </a:extLst>
              </a:tr>
              <a:tr h="290782">
                <a:tc>
                  <a:txBody>
                    <a:bodyPr/>
                    <a:lstStyle/>
                    <a:p>
                      <a:r>
                        <a:rPr lang="en-US" dirty="0"/>
                        <a:t>Resolution</a:t>
                      </a:r>
                      <a:endParaRPr lang="LID4096" dirty="0"/>
                    </a:p>
                  </a:txBody>
                  <a:tcPr/>
                </a:tc>
                <a:tc>
                  <a:txBody>
                    <a:bodyPr/>
                    <a:lstStyle/>
                    <a:p>
                      <a:r>
                        <a:rPr lang="en-US" dirty="0"/>
                        <a:t>3x3</a:t>
                      </a:r>
                      <a:endParaRPr lang="LID4096" dirty="0"/>
                    </a:p>
                  </a:txBody>
                  <a:tcPr/>
                </a:tc>
                <a:tc>
                  <a:txBody>
                    <a:bodyPr/>
                    <a:lstStyle/>
                    <a:p>
                      <a:r>
                        <a:rPr lang="en-US" dirty="0"/>
                        <a:t>8.34cm</a:t>
                      </a:r>
                      <a:endParaRPr lang="LID4096" dirty="0"/>
                    </a:p>
                  </a:txBody>
                  <a:tcPr/>
                </a:tc>
                <a:extLst>
                  <a:ext uri="{0D108BD9-81ED-4DB2-BD59-A6C34878D82A}">
                    <a16:rowId xmlns:a16="http://schemas.microsoft.com/office/drawing/2014/main" val="618163395"/>
                  </a:ext>
                </a:extLst>
              </a:tr>
              <a:tr h="290782">
                <a:tc>
                  <a:txBody>
                    <a:bodyPr/>
                    <a:lstStyle/>
                    <a:p>
                      <a:r>
                        <a:rPr lang="en-US" dirty="0"/>
                        <a:t>Sampling rate (400ms)</a:t>
                      </a:r>
                      <a:endParaRPr lang="LID4096" dirty="0"/>
                    </a:p>
                  </a:txBody>
                  <a:tcPr/>
                </a:tc>
                <a:tc>
                  <a:txBody>
                    <a:bodyPr/>
                    <a:lstStyle/>
                    <a:p>
                      <a:r>
                        <a:rPr lang="en-US" dirty="0"/>
                        <a:t>4x4</a:t>
                      </a:r>
                      <a:endParaRPr lang="LID4096" dirty="0"/>
                    </a:p>
                  </a:txBody>
                  <a:tcPr/>
                </a:tc>
                <a:tc>
                  <a:txBody>
                    <a:bodyPr/>
                    <a:lstStyle/>
                    <a:p>
                      <a:r>
                        <a:rPr lang="en-US" dirty="0"/>
                        <a:t>16.49cm</a:t>
                      </a:r>
                      <a:endParaRPr lang="LID4096" dirty="0"/>
                    </a:p>
                  </a:txBody>
                  <a:tcPr/>
                </a:tc>
                <a:extLst>
                  <a:ext uri="{0D108BD9-81ED-4DB2-BD59-A6C34878D82A}">
                    <a16:rowId xmlns:a16="http://schemas.microsoft.com/office/drawing/2014/main" val="1939444078"/>
                  </a:ext>
                </a:extLst>
              </a:tr>
              <a:tr h="290782">
                <a:tc>
                  <a:txBody>
                    <a:bodyPr/>
                    <a:lstStyle/>
                    <a:p>
                      <a:r>
                        <a:rPr lang="en-US" dirty="0"/>
                        <a:t>Max distance (275cm)</a:t>
                      </a:r>
                      <a:endParaRPr lang="LID4096" dirty="0"/>
                    </a:p>
                  </a:txBody>
                  <a:tcPr/>
                </a:tc>
                <a:tc>
                  <a:txBody>
                    <a:bodyPr/>
                    <a:lstStyle/>
                    <a:p>
                      <a:r>
                        <a:rPr lang="en-US" dirty="0"/>
                        <a:t>4x4</a:t>
                      </a:r>
                      <a:endParaRPr lang="LID4096" dirty="0"/>
                    </a:p>
                  </a:txBody>
                  <a:tcPr/>
                </a:tc>
                <a:tc>
                  <a:txBody>
                    <a:bodyPr/>
                    <a:lstStyle/>
                    <a:p>
                      <a:r>
                        <a:rPr lang="en-US" dirty="0"/>
                        <a:t>35.12cm</a:t>
                      </a:r>
                    </a:p>
                  </a:txBody>
                  <a:tcPr/>
                </a:tc>
                <a:extLst>
                  <a:ext uri="{0D108BD9-81ED-4DB2-BD59-A6C34878D82A}">
                    <a16:rowId xmlns:a16="http://schemas.microsoft.com/office/drawing/2014/main" val="989724839"/>
                  </a:ext>
                </a:extLst>
              </a:tr>
              <a:tr h="290782">
                <a:tc>
                  <a:txBody>
                    <a:bodyPr/>
                    <a:lstStyle/>
                    <a:p>
                      <a:r>
                        <a:rPr lang="en-US" dirty="0"/>
                        <a:t>Reduced number (8p)</a:t>
                      </a:r>
                      <a:endParaRPr lang="LID4096" dirty="0"/>
                    </a:p>
                  </a:txBody>
                  <a:tcPr/>
                </a:tc>
                <a:tc>
                  <a:txBody>
                    <a:bodyPr/>
                    <a:lstStyle/>
                    <a:p>
                      <a:r>
                        <a:rPr lang="en-US" dirty="0"/>
                        <a:t>4x4</a:t>
                      </a:r>
                      <a:endParaRPr lang="LID4096" dirty="0"/>
                    </a:p>
                  </a:txBody>
                  <a:tcPr/>
                </a:tc>
                <a:tc>
                  <a:txBody>
                    <a:bodyPr/>
                    <a:lstStyle/>
                    <a:p>
                      <a:r>
                        <a:rPr lang="en-US" dirty="0"/>
                        <a:t>34.1cm</a:t>
                      </a:r>
                    </a:p>
                  </a:txBody>
                  <a:tcPr/>
                </a:tc>
                <a:extLst>
                  <a:ext uri="{0D108BD9-81ED-4DB2-BD59-A6C34878D82A}">
                    <a16:rowId xmlns:a16="http://schemas.microsoft.com/office/drawing/2014/main" val="2382234621"/>
                  </a:ext>
                </a:extLst>
              </a:tr>
            </a:tbl>
          </a:graphicData>
        </a:graphic>
      </p:graphicFrame>
      <p:pic>
        <p:nvPicPr>
          <p:cNvPr id="26" name="Audio 25">
            <a:hlinkClick r:id="" action="ppaction://media"/>
            <a:extLst>
              <a:ext uri="{FF2B5EF4-FFF2-40B4-BE49-F238E27FC236}">
                <a16:creationId xmlns:a16="http://schemas.microsoft.com/office/drawing/2014/main" id="{8D3BC70D-242A-4897-8B53-219FFE77FAE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
        <p:nvSpPr>
          <p:cNvPr id="12" name="Arrow: Right 11">
            <a:extLst>
              <a:ext uri="{FF2B5EF4-FFF2-40B4-BE49-F238E27FC236}">
                <a16:creationId xmlns:a16="http://schemas.microsoft.com/office/drawing/2014/main" id="{374664FD-A327-4B97-BF31-DDCADE5C0A72}"/>
              </a:ext>
            </a:extLst>
          </p:cNvPr>
          <p:cNvSpPr/>
          <p:nvPr/>
        </p:nvSpPr>
        <p:spPr>
          <a:xfrm rot="8769260">
            <a:off x="10440503" y="3579707"/>
            <a:ext cx="711200" cy="558800"/>
          </a:xfrm>
          <a:prstGeom prst="rightArrow">
            <a:avLst/>
          </a:prstGeom>
          <a:solidFill>
            <a:schemeClr val="accent5">
              <a:alpha val="48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1706000037"/>
      </p:ext>
    </p:extLst>
  </p:cSld>
  <p:clrMapOvr>
    <a:masterClrMapping/>
  </p:clrMapOvr>
  <mc:AlternateContent xmlns:mc="http://schemas.openxmlformats.org/markup-compatibility/2006" xmlns:p14="http://schemas.microsoft.com/office/powerpoint/2010/main">
    <mc:Choice Requires="p14">
      <p:transition spd="slow" p14:dur="2000" advTm="70986"/>
    </mc:Choice>
    <mc:Fallback xmlns="">
      <p:transition spd="slow" advTm="709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par>
                          <p:cTn id="7" fill="hold">
                            <p:stCondLst>
                              <p:cond delay="1"/>
                            </p:stCondLst>
                            <p:childTnLst>
                              <p:par>
                                <p:cTn id="8" presetID="1" presetClass="entr" presetSubtype="0" fill="hold" grpId="0" nodeType="afterEffect">
                                  <p:stCondLst>
                                    <p:cond delay="31199"/>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31200"/>
                            </p:stCondLst>
                            <p:childTnLst>
                              <p:par>
                                <p:cTn id="11" presetID="42" presetClass="path" presetSubtype="0" accel="50000" decel="50000" fill="hold" grpId="1" nodeType="afterEffect">
                                  <p:stCondLst>
                                    <p:cond delay="3200"/>
                                  </p:stCondLst>
                                  <p:childTnLst>
                                    <p:animMotion origin="layout" path="M 1.66667E-6 -1.48148E-6 L -0.16888 0.29861 " pathEditMode="relative" rAng="0" ptsTypes="AA">
                                      <p:cBhvr>
                                        <p:cTn id="12" dur="3200" fill="hold"/>
                                        <p:tgtEl>
                                          <p:spTgt spid="12"/>
                                        </p:tgtEl>
                                        <p:attrNameLst>
                                          <p:attrName>ppt_x</p:attrName>
                                          <p:attrName>ppt_y</p:attrName>
                                        </p:attrNameLst>
                                      </p:cBhvr>
                                      <p:rCtr x="-8490" y="14931"/>
                                    </p:animMotion>
                                  </p:childTnLst>
                                </p:cTn>
                              </p:par>
                            </p:childTnLst>
                          </p:cTn>
                        </p:par>
                        <p:par>
                          <p:cTn id="13" fill="hold">
                            <p:stCondLst>
                              <p:cond delay="37600"/>
                            </p:stCondLst>
                            <p:childTnLst>
                              <p:par>
                                <p:cTn id="14" presetID="1" presetClass="entr" presetSubtype="0" fill="hold" nodeType="afterEffect">
                                  <p:stCondLst>
                                    <p:cond delay="300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6" fill="hold" display="0">
                  <p:stCondLst>
                    <p:cond delay="indefinite"/>
                  </p:stCondLst>
                  <p:endCondLst>
                    <p:cond evt="onStopAudio" delay="0">
                      <p:tgtEl>
                        <p:sldTgt/>
                      </p:tgtEl>
                    </p:cond>
                  </p:endCondLst>
                </p:cTn>
                <p:tgtEl>
                  <p:spTgt spid="26"/>
                </p:tgtEl>
              </p:cMediaNode>
            </p:audio>
          </p:childTnLst>
        </p:cTn>
      </p:par>
    </p:tnLst>
    <p:bldLst>
      <p:bldP spid="12" grpId="0" animBg="1"/>
      <p:bldP spid="1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2A13C889-E51F-4370-BC22-8D1DFED01795}"/>
              </a:ext>
            </a:extLst>
          </p:cNvPr>
          <p:cNvSpPr/>
          <p:nvPr/>
        </p:nvSpPr>
        <p:spPr>
          <a:xfrm>
            <a:off x="887252" y="1719293"/>
            <a:ext cx="5376914" cy="3704045"/>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631A542B-49C4-4EEC-BA06-E27749FC563D}"/>
              </a:ext>
            </a:extLst>
          </p:cNvPr>
          <p:cNvSpPr>
            <a:spLocks noGrp="1"/>
          </p:cNvSpPr>
          <p:nvPr>
            <p:ph type="title"/>
          </p:nvPr>
        </p:nvSpPr>
        <p:spPr/>
        <p:txBody>
          <a:bodyPr/>
          <a:lstStyle/>
          <a:p>
            <a:r>
              <a:rPr lang="en-US" dirty="0"/>
              <a:t>Conclusion</a:t>
            </a:r>
            <a:endParaRPr lang="LID4096" dirty="0"/>
          </a:p>
        </p:txBody>
      </p:sp>
      <p:sp>
        <p:nvSpPr>
          <p:cNvPr id="3" name="Content Placeholder 2">
            <a:extLst>
              <a:ext uri="{FF2B5EF4-FFF2-40B4-BE49-F238E27FC236}">
                <a16:creationId xmlns:a16="http://schemas.microsoft.com/office/drawing/2014/main" id="{AFFE0F0D-8213-4EE1-8FFE-1D9AA51E8D81}"/>
              </a:ext>
            </a:extLst>
          </p:cNvPr>
          <p:cNvSpPr>
            <a:spLocks noGrp="1"/>
          </p:cNvSpPr>
          <p:nvPr>
            <p:ph idx="1"/>
          </p:nvPr>
        </p:nvSpPr>
        <p:spPr>
          <a:xfrm>
            <a:off x="1128251" y="1940139"/>
            <a:ext cx="4967750" cy="3378095"/>
          </a:xfrm>
        </p:spPr>
        <p:txBody>
          <a:bodyPr>
            <a:normAutofit/>
          </a:bodyPr>
          <a:lstStyle/>
          <a:p>
            <a:pPr marL="0" indent="0">
              <a:buNone/>
            </a:pPr>
            <a:r>
              <a:rPr lang="en-US" dirty="0"/>
              <a:t>A navigation system</a:t>
            </a:r>
          </a:p>
          <a:p>
            <a:r>
              <a:rPr lang="en-US" dirty="0"/>
              <a:t>Lightweight</a:t>
            </a:r>
          </a:p>
          <a:p>
            <a:r>
              <a:rPr lang="en-US" dirty="0"/>
              <a:t>Stationary LIDAR sensors</a:t>
            </a:r>
          </a:p>
          <a:p>
            <a:r>
              <a:rPr lang="en-US" dirty="0"/>
              <a:t>Without mechanical components</a:t>
            </a:r>
          </a:p>
          <a:p>
            <a:r>
              <a:rPr lang="en-US" dirty="0"/>
              <a:t>8 sensors minimum</a:t>
            </a:r>
          </a:p>
          <a:p>
            <a:r>
              <a:rPr lang="en-US" dirty="0"/>
              <a:t>13 sensors for better quality</a:t>
            </a:r>
          </a:p>
          <a:p>
            <a:r>
              <a:rPr lang="en-US" dirty="0"/>
              <a:t>Produce decent quality maps in smaller buildings</a:t>
            </a:r>
          </a:p>
          <a:p>
            <a:endParaRPr lang="en-US" dirty="0"/>
          </a:p>
          <a:p>
            <a:endParaRPr lang="LID4096" dirty="0"/>
          </a:p>
        </p:txBody>
      </p:sp>
      <p:pic>
        <p:nvPicPr>
          <p:cNvPr id="10" name="Picture 9" descr="A picture containing diagram&#10;&#10;Description automatically generated">
            <a:extLst>
              <a:ext uri="{FF2B5EF4-FFF2-40B4-BE49-F238E27FC236}">
                <a16:creationId xmlns:a16="http://schemas.microsoft.com/office/drawing/2014/main" id="{3B791D9A-4F4B-44F7-B57D-A5429BBBB92D}"/>
              </a:ext>
            </a:extLst>
          </p:cNvPr>
          <p:cNvPicPr>
            <a:picLocks noChangeAspect="1"/>
          </p:cNvPicPr>
          <p:nvPr/>
        </p:nvPicPr>
        <p:blipFill>
          <a:blip r:embed="rId5"/>
          <a:stretch>
            <a:fillRect/>
          </a:stretch>
        </p:blipFill>
        <p:spPr>
          <a:xfrm>
            <a:off x="7154251" y="1080935"/>
            <a:ext cx="4391638" cy="4486901"/>
          </a:xfrm>
          <a:prstGeom prst="rect">
            <a:avLst/>
          </a:prstGeom>
        </p:spPr>
      </p:pic>
      <p:sp>
        <p:nvSpPr>
          <p:cNvPr id="11" name="TextBox 10">
            <a:extLst>
              <a:ext uri="{FF2B5EF4-FFF2-40B4-BE49-F238E27FC236}">
                <a16:creationId xmlns:a16="http://schemas.microsoft.com/office/drawing/2014/main" id="{E996DBFC-0E5B-4E5E-8649-4FF47CCE1D9C}"/>
              </a:ext>
            </a:extLst>
          </p:cNvPr>
          <p:cNvSpPr txBox="1"/>
          <p:nvPr/>
        </p:nvSpPr>
        <p:spPr>
          <a:xfrm>
            <a:off x="7154251" y="5717628"/>
            <a:ext cx="4391638" cy="369332"/>
          </a:xfrm>
          <a:prstGeom prst="rect">
            <a:avLst/>
          </a:prstGeom>
          <a:noFill/>
        </p:spPr>
        <p:txBody>
          <a:bodyPr wrap="square" rtlCol="0">
            <a:spAutoFit/>
          </a:bodyPr>
          <a:lstStyle/>
          <a:p>
            <a:r>
              <a:rPr lang="en-US" dirty="0"/>
              <a:t>SLAM Trajectory using 8 LIDAR sensors</a:t>
            </a:r>
            <a:endParaRPr lang="LID4096" dirty="0"/>
          </a:p>
        </p:txBody>
      </p:sp>
      <p:pic>
        <p:nvPicPr>
          <p:cNvPr id="20" name="Audio 19">
            <a:hlinkClick r:id="" action="ppaction://media"/>
            <a:extLst>
              <a:ext uri="{FF2B5EF4-FFF2-40B4-BE49-F238E27FC236}">
                <a16:creationId xmlns:a16="http://schemas.microsoft.com/office/drawing/2014/main" id="{B47FB13D-EC31-458E-8104-D3CE060A5B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49285142"/>
      </p:ext>
    </p:extLst>
  </p:cSld>
  <p:clrMapOvr>
    <a:masterClrMapping/>
  </p:clrMapOvr>
  <mc:AlternateContent xmlns:mc="http://schemas.openxmlformats.org/markup-compatibility/2006" xmlns:p14="http://schemas.microsoft.com/office/powerpoint/2010/main">
    <mc:Choice Requires="p14">
      <p:transition spd="slow" p14:dur="2000" advTm="27363"/>
    </mc:Choice>
    <mc:Fallback xmlns="">
      <p:transition spd="slow" advTm="273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730AD-4DCC-4B99-8F92-79D5B9FD548C}"/>
              </a:ext>
            </a:extLst>
          </p:cNvPr>
          <p:cNvSpPr>
            <a:spLocks noGrp="1"/>
          </p:cNvSpPr>
          <p:nvPr>
            <p:ph type="title"/>
          </p:nvPr>
        </p:nvSpPr>
        <p:spPr>
          <a:xfrm>
            <a:off x="531811" y="1641438"/>
            <a:ext cx="9404723" cy="2073312"/>
          </a:xfrm>
        </p:spPr>
        <p:txBody>
          <a:bodyPr/>
          <a:lstStyle/>
          <a:p>
            <a:r>
              <a:rPr lang="en-US" sz="5400" dirty="0"/>
              <a:t>Thank you</a:t>
            </a:r>
            <a:br>
              <a:rPr lang="en-US" sz="5400" dirty="0"/>
            </a:br>
            <a:r>
              <a:rPr lang="en-US" sz="5400" dirty="0"/>
              <a:t>for your attention!</a:t>
            </a:r>
            <a:endParaRPr lang="LID4096" sz="5400" dirty="0"/>
          </a:p>
        </p:txBody>
      </p:sp>
      <p:cxnSp>
        <p:nvCxnSpPr>
          <p:cNvPr id="5" name="Straight Connector 4">
            <a:extLst>
              <a:ext uri="{FF2B5EF4-FFF2-40B4-BE49-F238E27FC236}">
                <a16:creationId xmlns:a16="http://schemas.microsoft.com/office/drawing/2014/main" id="{CD718922-6016-4D69-B926-53A681FE3C37}"/>
              </a:ext>
            </a:extLst>
          </p:cNvPr>
          <p:cNvCxnSpPr/>
          <p:nvPr/>
        </p:nvCxnSpPr>
        <p:spPr>
          <a:xfrm>
            <a:off x="377190" y="1291590"/>
            <a:ext cx="0" cy="24231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Audio 10">
            <a:hlinkClick r:id="" action="ppaction://media"/>
            <a:extLst>
              <a:ext uri="{FF2B5EF4-FFF2-40B4-BE49-F238E27FC236}">
                <a16:creationId xmlns:a16="http://schemas.microsoft.com/office/drawing/2014/main" id="{B79AB16A-0D3C-4C3D-8706-759CC7E230F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48153405"/>
      </p:ext>
    </p:extLst>
  </p:cSld>
  <p:clrMapOvr>
    <a:masterClrMapping/>
  </p:clrMapOvr>
  <mc:AlternateContent xmlns:mc="http://schemas.openxmlformats.org/markup-compatibility/2006" xmlns:p14="http://schemas.microsoft.com/office/powerpoint/2010/main">
    <mc:Choice Requires="p14">
      <p:transition spd="slow" p14:dur="2000" advTm="17859"/>
    </mc:Choice>
    <mc:Fallback xmlns="">
      <p:transition spd="slow" advTm="178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B5A6619E-7504-472F-BC09-CA6E0C0BA2CA}"/>
              </a:ext>
            </a:extLst>
          </p:cNvPr>
          <p:cNvSpPr/>
          <p:nvPr/>
        </p:nvSpPr>
        <p:spPr>
          <a:xfrm>
            <a:off x="168950" y="1898642"/>
            <a:ext cx="5905500" cy="352804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SLAM algorithm and LIDAR scanner</a:t>
            </a:r>
            <a:endParaRPr lang="LID4096" dirty="0"/>
          </a:p>
        </p:txBody>
      </p:sp>
      <p:sp>
        <p:nvSpPr>
          <p:cNvPr id="3" name="Content Placeholder 2">
            <a:extLst>
              <a:ext uri="{FF2B5EF4-FFF2-40B4-BE49-F238E27FC236}">
                <a16:creationId xmlns:a16="http://schemas.microsoft.com/office/drawing/2014/main" id="{7ABA3FDC-FEB3-4F5F-93F3-82D481EDAD47}"/>
              </a:ext>
            </a:extLst>
          </p:cNvPr>
          <p:cNvSpPr>
            <a:spLocks noGrp="1"/>
          </p:cNvSpPr>
          <p:nvPr>
            <p:ph idx="1"/>
          </p:nvPr>
        </p:nvSpPr>
        <p:spPr>
          <a:xfrm>
            <a:off x="282816" y="2071978"/>
            <a:ext cx="5592739" cy="3239855"/>
          </a:xfrm>
        </p:spPr>
        <p:txBody>
          <a:bodyPr>
            <a:normAutofit/>
          </a:bodyPr>
          <a:lstStyle/>
          <a:p>
            <a:pPr marL="0" indent="0">
              <a:buNone/>
            </a:pPr>
            <a:r>
              <a:rPr lang="en-US" dirty="0"/>
              <a:t>Simultaneous Localization and Mapping</a:t>
            </a:r>
          </a:p>
          <a:p>
            <a:r>
              <a:rPr lang="en-US" dirty="0"/>
              <a:t>Uses camera or distance measurements as an input</a:t>
            </a:r>
          </a:p>
          <a:p>
            <a:pPr marL="0" indent="0">
              <a:buNone/>
            </a:pPr>
            <a:endParaRPr lang="en-US" dirty="0"/>
          </a:p>
          <a:p>
            <a:pPr marL="0" indent="0">
              <a:buNone/>
            </a:pPr>
            <a:r>
              <a:rPr lang="en-US" dirty="0"/>
              <a:t>LIDAR – light-based ranging device</a:t>
            </a:r>
          </a:p>
          <a:p>
            <a:r>
              <a:rPr lang="en-US" dirty="0"/>
              <a:t>Planar scanners for 2D or 3D scanning </a:t>
            </a:r>
            <a:r>
              <a:rPr lang="en-US" dirty="0">
                <a:sym typeface="Wingdings" panose="05000000000000000000" pitchFamily="2" charset="2"/>
              </a:rPr>
              <a:t></a:t>
            </a:r>
            <a:r>
              <a:rPr lang="en-US" dirty="0"/>
              <a:t> Mechanical component</a:t>
            </a:r>
          </a:p>
          <a:p>
            <a:r>
              <a:rPr lang="en-US" dirty="0"/>
              <a:t>Stationary LIDAR sensors, no moving parts</a:t>
            </a:r>
          </a:p>
          <a:p>
            <a:pPr marL="0" inden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1403D16A-4BD5-4013-AC84-AC65D4112BD3}"/>
              </a:ext>
            </a:extLst>
          </p:cNvPr>
          <p:cNvPicPr>
            <a:picLocks noChangeAspect="1"/>
          </p:cNvPicPr>
          <p:nvPr/>
        </p:nvPicPr>
        <p:blipFill rotWithShape="1">
          <a:blip r:embed="rId5"/>
          <a:srcRect l="4627"/>
          <a:stretch/>
        </p:blipFill>
        <p:spPr>
          <a:xfrm>
            <a:off x="6369268" y="2151937"/>
            <a:ext cx="5632231" cy="3048000"/>
          </a:xfrm>
          <a:prstGeom prst="rect">
            <a:avLst/>
          </a:prstGeom>
        </p:spPr>
      </p:pic>
      <p:pic>
        <p:nvPicPr>
          <p:cNvPr id="22" name="Audio 21">
            <a:hlinkClick r:id="" action="ppaction://media"/>
            <a:extLst>
              <a:ext uri="{FF2B5EF4-FFF2-40B4-BE49-F238E27FC236}">
                <a16:creationId xmlns:a16="http://schemas.microsoft.com/office/drawing/2014/main" id="{B4F7545E-DDBC-4DC7-B337-B9242FB19A6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33412197"/>
      </p:ext>
    </p:extLst>
  </p:cSld>
  <p:clrMapOvr>
    <a:masterClrMapping/>
  </p:clrMapOvr>
  <mc:AlternateContent xmlns:mc="http://schemas.openxmlformats.org/markup-compatibility/2006" xmlns:p14="http://schemas.microsoft.com/office/powerpoint/2010/main">
    <mc:Choice Requires="p14">
      <p:transition spd="slow" p14:dur="2000" advTm="97149"/>
    </mc:Choice>
    <mc:Fallback xmlns="">
      <p:transition spd="slow" advTm="971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a:extLst>
              <a:ext uri="{FF2B5EF4-FFF2-40B4-BE49-F238E27FC236}">
                <a16:creationId xmlns:a16="http://schemas.microsoft.com/office/drawing/2014/main" id="{1BA837F1-1501-4144-8F51-28967CDD1C98}"/>
              </a:ext>
            </a:extLst>
          </p:cNvPr>
          <p:cNvGrpSpPr/>
          <p:nvPr/>
        </p:nvGrpSpPr>
        <p:grpSpPr>
          <a:xfrm>
            <a:off x="1958381" y="4179728"/>
            <a:ext cx="2207172" cy="2207172"/>
            <a:chOff x="1958381" y="4179728"/>
            <a:chExt cx="2207172" cy="2207172"/>
          </a:xfrm>
        </p:grpSpPr>
        <p:sp>
          <p:nvSpPr>
            <p:cNvPr id="36" name="Rectangle 35">
              <a:extLst>
                <a:ext uri="{FF2B5EF4-FFF2-40B4-BE49-F238E27FC236}">
                  <a16:creationId xmlns:a16="http://schemas.microsoft.com/office/drawing/2014/main" id="{8D7B0DDD-0B6A-4419-8C98-C054B329418E}"/>
                </a:ext>
              </a:extLst>
            </p:cNvPr>
            <p:cNvSpPr/>
            <p:nvPr/>
          </p:nvSpPr>
          <p:spPr>
            <a:xfrm>
              <a:off x="1958381" y="4179728"/>
              <a:ext cx="2207172" cy="2207172"/>
            </a:xfrm>
            <a:prstGeom prst="rect">
              <a:avLst/>
            </a:prstGeom>
            <a:ln w="38100">
              <a:solidFill>
                <a:schemeClr val="accent5">
                  <a:lumMod val="60000"/>
                  <a:lumOff val="40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a:p>
          </p:txBody>
        </p:sp>
        <p:sp>
          <p:nvSpPr>
            <p:cNvPr id="45" name="TextBox 44">
              <a:extLst>
                <a:ext uri="{FF2B5EF4-FFF2-40B4-BE49-F238E27FC236}">
                  <a16:creationId xmlns:a16="http://schemas.microsoft.com/office/drawing/2014/main" id="{0E19016A-669E-4A1F-823E-CF42767AA7A2}"/>
                </a:ext>
              </a:extLst>
            </p:cNvPr>
            <p:cNvSpPr txBox="1"/>
            <p:nvPr/>
          </p:nvSpPr>
          <p:spPr>
            <a:xfrm>
              <a:off x="2732690" y="5023945"/>
              <a:ext cx="826148" cy="461665"/>
            </a:xfrm>
            <a:prstGeom prst="rect">
              <a:avLst/>
            </a:prstGeom>
            <a:noFill/>
          </p:spPr>
          <p:txBody>
            <a:bodyPr wrap="square" rtlCol="0">
              <a:spAutoFit/>
            </a:bodyPr>
            <a:lstStyle/>
            <a:p>
              <a:r>
                <a:rPr lang="en-US" sz="2400" dirty="0" err="1"/>
                <a:t>FoV</a:t>
              </a:r>
              <a:endParaRPr lang="LID4096" sz="2400" dirty="0"/>
            </a:p>
          </p:txBody>
        </p:sp>
      </p:gr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VL53L1X LIDAR sensor</a:t>
            </a:r>
            <a:endParaRPr lang="LID4096" dirty="0"/>
          </a:p>
        </p:txBody>
      </p:sp>
      <p:pic>
        <p:nvPicPr>
          <p:cNvPr id="5" name="Picture 4">
            <a:extLst>
              <a:ext uri="{FF2B5EF4-FFF2-40B4-BE49-F238E27FC236}">
                <a16:creationId xmlns:a16="http://schemas.microsoft.com/office/drawing/2014/main" id="{40E6F4A9-B23F-4297-A68A-AF1B51E630B0}"/>
              </a:ext>
            </a:extLst>
          </p:cNvPr>
          <p:cNvPicPr>
            <a:picLocks noChangeAspect="1"/>
          </p:cNvPicPr>
          <p:nvPr/>
        </p:nvPicPr>
        <p:blipFill>
          <a:blip r:embed="rId5"/>
          <a:stretch>
            <a:fillRect/>
          </a:stretch>
        </p:blipFill>
        <p:spPr>
          <a:xfrm>
            <a:off x="6445014" y="1352109"/>
            <a:ext cx="5375563" cy="2378023"/>
          </a:xfrm>
          <a:prstGeom prst="rect">
            <a:avLst/>
          </a:prstGeom>
        </p:spPr>
      </p:pic>
      <p:grpSp>
        <p:nvGrpSpPr>
          <p:cNvPr id="6" name="Group 5">
            <a:extLst>
              <a:ext uri="{FF2B5EF4-FFF2-40B4-BE49-F238E27FC236}">
                <a16:creationId xmlns:a16="http://schemas.microsoft.com/office/drawing/2014/main" id="{0B58206C-7253-4B06-8666-BD4F319469F2}"/>
              </a:ext>
            </a:extLst>
          </p:cNvPr>
          <p:cNvGrpSpPr/>
          <p:nvPr/>
        </p:nvGrpSpPr>
        <p:grpSpPr>
          <a:xfrm>
            <a:off x="646111" y="1205533"/>
            <a:ext cx="4645580" cy="2671177"/>
            <a:chOff x="6562433" y="2623879"/>
            <a:chExt cx="4645580" cy="2706571"/>
          </a:xfrm>
        </p:grpSpPr>
        <p:sp>
          <p:nvSpPr>
            <p:cNvPr id="7" name="Rectangle: Rounded Corners 6">
              <a:extLst>
                <a:ext uri="{FF2B5EF4-FFF2-40B4-BE49-F238E27FC236}">
                  <a16:creationId xmlns:a16="http://schemas.microsoft.com/office/drawing/2014/main" id="{87746E6B-62CD-4DD8-8C06-271074ED91CF}"/>
                </a:ext>
              </a:extLst>
            </p:cNvPr>
            <p:cNvSpPr/>
            <p:nvPr/>
          </p:nvSpPr>
          <p:spPr>
            <a:xfrm>
              <a:off x="6562433" y="2623879"/>
              <a:ext cx="4645580" cy="270657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8" name="Content Placeholder 2">
              <a:extLst>
                <a:ext uri="{FF2B5EF4-FFF2-40B4-BE49-F238E27FC236}">
                  <a16:creationId xmlns:a16="http://schemas.microsoft.com/office/drawing/2014/main" id="{85DBECAE-55B7-4999-BAEE-891D6D61A3A1}"/>
                </a:ext>
              </a:extLst>
            </p:cNvPr>
            <p:cNvSpPr txBox="1">
              <a:spLocks/>
            </p:cNvSpPr>
            <p:nvPr/>
          </p:nvSpPr>
          <p:spPr>
            <a:xfrm>
              <a:off x="6656213" y="2843918"/>
              <a:ext cx="4364240" cy="239838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LID4096" dirty="0"/>
            </a:p>
          </p:txBody>
        </p:sp>
        <p:sp>
          <p:nvSpPr>
            <p:cNvPr id="9" name="Content Placeholder 2">
              <a:extLst>
                <a:ext uri="{FF2B5EF4-FFF2-40B4-BE49-F238E27FC236}">
                  <a16:creationId xmlns:a16="http://schemas.microsoft.com/office/drawing/2014/main" id="{61783E63-2811-4FC1-8E9A-9518D62E5047}"/>
                </a:ext>
              </a:extLst>
            </p:cNvPr>
            <p:cNvSpPr txBox="1">
              <a:spLocks/>
            </p:cNvSpPr>
            <p:nvPr/>
          </p:nvSpPr>
          <p:spPr>
            <a:xfrm>
              <a:off x="6656212" y="2843917"/>
              <a:ext cx="4458021" cy="2486532"/>
            </a:xfrm>
            <a:prstGeom prst="rect">
              <a:avLst/>
            </a:prstGeom>
          </p:spPr>
          <p:txBody>
            <a:bodyPr vert="horz" lIns="91440" tIns="45720" rIns="91440" bIns="45720" rtlCol="0">
              <a:normAutofit fontScale="850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Features:</a:t>
              </a:r>
            </a:p>
            <a:p>
              <a:r>
                <a:rPr lang="en-US" dirty="0"/>
                <a:t>Size: 4.9x2.5x1.56mm </a:t>
              </a:r>
            </a:p>
            <a:p>
              <a:r>
                <a:rPr lang="en-US" dirty="0"/>
                <a:t>Weight: 0.5g </a:t>
              </a:r>
            </a:p>
            <a:p>
              <a:r>
                <a:rPr lang="en-US" dirty="0"/>
                <a:t>4m maximum range</a:t>
              </a:r>
            </a:p>
            <a:p>
              <a:r>
                <a:rPr lang="en-US" dirty="0"/>
                <a:t>50Hz maximum sampling rate</a:t>
              </a:r>
            </a:p>
            <a:p>
              <a:r>
                <a:rPr lang="en-US" dirty="0"/>
                <a:t>Adjustable Region of Interest</a:t>
              </a:r>
            </a:p>
            <a:p>
              <a:r>
                <a:rPr lang="en-US" dirty="0"/>
                <a:t>27</a:t>
              </a:r>
              <a:r>
                <a:rPr lang="hu-HU" dirty="0"/>
                <a:t>° </a:t>
              </a:r>
              <a:r>
                <a:rPr lang="hu-HU" dirty="0" err="1"/>
                <a:t>Field</a:t>
              </a:r>
              <a:r>
                <a:rPr lang="en-US" dirty="0"/>
                <a:t>-</a:t>
              </a:r>
              <a:r>
                <a:rPr lang="hu-HU" dirty="0"/>
                <a:t>of</a:t>
              </a:r>
              <a:r>
                <a:rPr lang="en-US" dirty="0"/>
                <a:t>-</a:t>
              </a:r>
              <a:r>
                <a:rPr lang="hu-HU" dirty="0" err="1"/>
                <a:t>view</a:t>
              </a:r>
              <a:endParaRPr lang="en-US" dirty="0"/>
            </a:p>
          </p:txBody>
        </p:sp>
      </p:grpSp>
      <p:pic>
        <p:nvPicPr>
          <p:cNvPr id="13" name="Picture 12">
            <a:extLst>
              <a:ext uri="{FF2B5EF4-FFF2-40B4-BE49-F238E27FC236}">
                <a16:creationId xmlns:a16="http://schemas.microsoft.com/office/drawing/2014/main" id="{5C3DDF0F-690B-4D3F-BA66-488E70180ECE}"/>
              </a:ext>
            </a:extLst>
          </p:cNvPr>
          <p:cNvPicPr>
            <a:picLocks noChangeAspect="1"/>
          </p:cNvPicPr>
          <p:nvPr/>
        </p:nvPicPr>
        <p:blipFill>
          <a:blip r:embed="rId6"/>
          <a:stretch>
            <a:fillRect/>
          </a:stretch>
        </p:blipFill>
        <p:spPr>
          <a:xfrm>
            <a:off x="3390673" y="1433856"/>
            <a:ext cx="1549760" cy="957172"/>
          </a:xfrm>
          <a:prstGeom prst="rect">
            <a:avLst/>
          </a:prstGeom>
        </p:spPr>
      </p:pic>
      <p:sp>
        <p:nvSpPr>
          <p:cNvPr id="3" name="TextBox 2">
            <a:extLst>
              <a:ext uri="{FF2B5EF4-FFF2-40B4-BE49-F238E27FC236}">
                <a16:creationId xmlns:a16="http://schemas.microsoft.com/office/drawing/2014/main" id="{B6B187C2-9D05-42A3-B931-2A7381D1B6CB}"/>
              </a:ext>
            </a:extLst>
          </p:cNvPr>
          <p:cNvSpPr txBox="1"/>
          <p:nvPr/>
        </p:nvSpPr>
        <p:spPr>
          <a:xfrm>
            <a:off x="9515960" y="6430039"/>
            <a:ext cx="2022528" cy="369332"/>
          </a:xfrm>
          <a:prstGeom prst="rect">
            <a:avLst/>
          </a:prstGeom>
          <a:noFill/>
        </p:spPr>
        <p:txBody>
          <a:bodyPr wrap="square" rtlCol="0">
            <a:spAutoFit/>
          </a:bodyPr>
          <a:lstStyle/>
          <a:p>
            <a:r>
              <a:rPr lang="en-US" sz="900" dirty="0"/>
              <a:t>*This project was not sponsored in any way by STMicroelectronics</a:t>
            </a:r>
            <a:endParaRPr lang="LID4096" sz="900" dirty="0"/>
          </a:p>
        </p:txBody>
      </p:sp>
      <p:grpSp>
        <p:nvGrpSpPr>
          <p:cNvPr id="4" name="Group 3">
            <a:extLst>
              <a:ext uri="{FF2B5EF4-FFF2-40B4-BE49-F238E27FC236}">
                <a16:creationId xmlns:a16="http://schemas.microsoft.com/office/drawing/2014/main" id="{D70B32CF-3A95-4115-84C3-02A13CC2BC55}"/>
              </a:ext>
            </a:extLst>
          </p:cNvPr>
          <p:cNvGrpSpPr/>
          <p:nvPr/>
        </p:nvGrpSpPr>
        <p:grpSpPr>
          <a:xfrm>
            <a:off x="6900466" y="4345307"/>
            <a:ext cx="4072335" cy="1750693"/>
            <a:chOff x="739889" y="3954324"/>
            <a:chExt cx="4072335" cy="1750693"/>
          </a:xfrm>
        </p:grpSpPr>
        <p:sp>
          <p:nvSpPr>
            <p:cNvPr id="11" name="Rectangle: Rounded Corners 10">
              <a:extLst>
                <a:ext uri="{FF2B5EF4-FFF2-40B4-BE49-F238E27FC236}">
                  <a16:creationId xmlns:a16="http://schemas.microsoft.com/office/drawing/2014/main" id="{9D1D0CE6-D225-4076-8EF4-FF4C635772F7}"/>
                </a:ext>
              </a:extLst>
            </p:cNvPr>
            <p:cNvSpPr/>
            <p:nvPr/>
          </p:nvSpPr>
          <p:spPr>
            <a:xfrm>
              <a:off x="739889" y="3954324"/>
              <a:ext cx="4072335" cy="1750693"/>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Wingdings" panose="05000000000000000000" pitchFamily="2" charset="2"/>
                <a:buChar char="Ø"/>
              </a:pPr>
              <a:endParaRPr lang="LID4096" dirty="0"/>
            </a:p>
          </p:txBody>
        </p:sp>
        <p:sp>
          <p:nvSpPr>
            <p:cNvPr id="15" name="Content Placeholder 2">
              <a:extLst>
                <a:ext uri="{FF2B5EF4-FFF2-40B4-BE49-F238E27FC236}">
                  <a16:creationId xmlns:a16="http://schemas.microsoft.com/office/drawing/2014/main" id="{76A8B5A3-3C5B-4E6F-B810-E6BE411AA063}"/>
                </a:ext>
              </a:extLst>
            </p:cNvPr>
            <p:cNvSpPr txBox="1">
              <a:spLocks/>
            </p:cNvSpPr>
            <p:nvPr/>
          </p:nvSpPr>
          <p:spPr>
            <a:xfrm>
              <a:off x="890451" y="4182025"/>
              <a:ext cx="3751291" cy="142061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Extend resolution 1D-&gt;2D</a:t>
              </a:r>
            </a:p>
            <a:p>
              <a:r>
                <a:rPr lang="en-US" dirty="0"/>
                <a:t>Move </a:t>
              </a:r>
              <a:r>
                <a:rPr lang="en-US" dirty="0" err="1"/>
                <a:t>RoI</a:t>
              </a:r>
              <a:r>
                <a:rPr lang="en-US" dirty="0"/>
                <a:t> to scan the </a:t>
              </a:r>
              <a:r>
                <a:rPr lang="en-US" dirty="0" err="1"/>
                <a:t>FoV</a:t>
              </a:r>
              <a:endParaRPr lang="en-US" dirty="0"/>
            </a:p>
            <a:p>
              <a:r>
                <a:rPr lang="hu-HU" dirty="0"/>
                <a:t>2x2, 3x3, 4x4</a:t>
              </a:r>
              <a:endParaRPr lang="en-US" dirty="0"/>
            </a:p>
            <a:p>
              <a:pPr marL="0" indent="0">
                <a:buNone/>
              </a:pPr>
              <a:endParaRPr lang="en-US" dirty="0"/>
            </a:p>
          </p:txBody>
        </p:sp>
      </p:grpSp>
      <p:pic>
        <p:nvPicPr>
          <p:cNvPr id="35" name="Audio 34">
            <a:hlinkClick r:id="" action="ppaction://media"/>
            <a:extLst>
              <a:ext uri="{FF2B5EF4-FFF2-40B4-BE49-F238E27FC236}">
                <a16:creationId xmlns:a16="http://schemas.microsoft.com/office/drawing/2014/main" id="{F629C608-C810-4A77-A68A-04F9FAC7786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cxnSp>
        <p:nvCxnSpPr>
          <p:cNvPr id="38" name="Straight Connector 37">
            <a:extLst>
              <a:ext uri="{FF2B5EF4-FFF2-40B4-BE49-F238E27FC236}">
                <a16:creationId xmlns:a16="http://schemas.microsoft.com/office/drawing/2014/main" id="{D3B690E9-0365-4708-A8D4-B0DDD5AE8436}"/>
              </a:ext>
            </a:extLst>
          </p:cNvPr>
          <p:cNvCxnSpPr>
            <a:stCxn id="36" idx="0"/>
            <a:endCxn id="36" idx="2"/>
          </p:cNvCxnSpPr>
          <p:nvPr/>
        </p:nvCxnSpPr>
        <p:spPr>
          <a:xfrm>
            <a:off x="3061967" y="4179728"/>
            <a:ext cx="0" cy="2207172"/>
          </a:xfrm>
          <a:prstGeom prst="line">
            <a:avLst/>
          </a:prstGeom>
          <a:ln w="38100">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0FA9643F-F4E8-4DC8-BA7D-0675EC6D707D}"/>
              </a:ext>
            </a:extLst>
          </p:cNvPr>
          <p:cNvCxnSpPr>
            <a:cxnSpLocks/>
            <a:stCxn id="36" idx="1"/>
            <a:endCxn id="36" idx="3"/>
          </p:cNvCxnSpPr>
          <p:nvPr/>
        </p:nvCxnSpPr>
        <p:spPr>
          <a:xfrm>
            <a:off x="1958381" y="5283314"/>
            <a:ext cx="2207172" cy="0"/>
          </a:xfrm>
          <a:prstGeom prst="line">
            <a:avLst/>
          </a:prstGeom>
          <a:ln w="38100">
            <a:solidFill>
              <a:schemeClr val="accent5">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10" name="Rectangle 9">
            <a:extLst>
              <a:ext uri="{FF2B5EF4-FFF2-40B4-BE49-F238E27FC236}">
                <a16:creationId xmlns:a16="http://schemas.microsoft.com/office/drawing/2014/main" id="{2AC5CB4B-56F0-4711-B068-761BA9D77929}"/>
              </a:ext>
            </a:extLst>
          </p:cNvPr>
          <p:cNvSpPr/>
          <p:nvPr/>
        </p:nvSpPr>
        <p:spPr>
          <a:xfrm>
            <a:off x="1958381" y="4179728"/>
            <a:ext cx="1103563" cy="1103565"/>
          </a:xfrm>
          <a:prstGeom prst="rect">
            <a:avLst/>
          </a:prstGeom>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10800000" scaled="1"/>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400" dirty="0" err="1"/>
              <a:t>RoI</a:t>
            </a:r>
            <a:endParaRPr lang="LID4096" sz="2400" dirty="0"/>
          </a:p>
        </p:txBody>
      </p:sp>
    </p:spTree>
    <p:extLst>
      <p:ext uri="{BB962C8B-B14F-4D97-AF65-F5344CB8AC3E}">
        <p14:creationId xmlns:p14="http://schemas.microsoft.com/office/powerpoint/2010/main" val="3225381238"/>
      </p:ext>
    </p:extLst>
  </p:cSld>
  <p:clrMapOvr>
    <a:masterClrMapping/>
  </p:clrMapOvr>
  <mc:AlternateContent xmlns:mc="http://schemas.openxmlformats.org/markup-compatibility/2006" xmlns:p14="http://schemas.microsoft.com/office/powerpoint/2010/main">
    <mc:Choice Requires="p14">
      <p:transition spd="slow" p14:dur="2000" advTm="69496"/>
    </mc:Choice>
    <mc:Fallback xmlns="">
      <p:transition spd="slow" advTm="69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5"/>
                                        </p:tgtEl>
                                      </p:cBhvr>
                                    </p:cmd>
                                  </p:childTnLst>
                                </p:cTn>
                              </p:par>
                            </p:childTnLst>
                          </p:cTn>
                        </p:par>
                        <p:par>
                          <p:cTn id="7" fill="hold">
                            <p:stCondLst>
                              <p:cond delay="1"/>
                            </p:stCondLst>
                            <p:childTnLst>
                              <p:par>
                                <p:cTn id="8" presetID="1" presetClass="entr" presetSubtype="0" fill="hold" nodeType="afterEffect">
                                  <p:stCondLst>
                                    <p:cond delay="29099"/>
                                  </p:stCondLst>
                                  <p:childTnLst>
                                    <p:set>
                                      <p:cBhvr>
                                        <p:cTn id="9" dur="1" fill="hold">
                                          <p:stCondLst>
                                            <p:cond delay="0"/>
                                          </p:stCondLst>
                                        </p:cTn>
                                        <p:tgtEl>
                                          <p:spTgt spid="48"/>
                                        </p:tgtEl>
                                        <p:attrNameLst>
                                          <p:attrName>style.visibility</p:attrName>
                                        </p:attrNameLst>
                                      </p:cBhvr>
                                      <p:to>
                                        <p:strVal val="visible"/>
                                      </p:to>
                                    </p:set>
                                  </p:childTnLst>
                                </p:cTn>
                              </p:par>
                            </p:childTnLst>
                          </p:cTn>
                        </p:par>
                        <p:par>
                          <p:cTn id="10" fill="hold">
                            <p:stCondLst>
                              <p:cond delay="29100"/>
                            </p:stCondLst>
                            <p:childTnLst>
                              <p:par>
                                <p:cTn id="11" presetID="1" presetClass="entr" presetSubtype="0" fill="hold" grpId="0" nodeType="afterEffect">
                                  <p:stCondLst>
                                    <p:cond delay="2700"/>
                                  </p:stCondLst>
                                  <p:childTnLst>
                                    <p:set>
                                      <p:cBhvr>
                                        <p:cTn id="12" dur="1" fill="hold">
                                          <p:stCondLst>
                                            <p:cond delay="499"/>
                                          </p:stCondLst>
                                        </p:cTn>
                                        <p:tgtEl>
                                          <p:spTgt spid="10"/>
                                        </p:tgtEl>
                                        <p:attrNameLst>
                                          <p:attrName>style.visibility</p:attrName>
                                        </p:attrNameLst>
                                      </p:cBhvr>
                                      <p:to>
                                        <p:strVal val="visible"/>
                                      </p:to>
                                    </p:set>
                                  </p:childTnLst>
                                </p:cTn>
                              </p:par>
                            </p:childTnLst>
                          </p:cTn>
                        </p:par>
                        <p:par>
                          <p:cTn id="13" fill="hold">
                            <p:stCondLst>
                              <p:cond delay="32300"/>
                            </p:stCondLst>
                            <p:childTnLst>
                              <p:par>
                                <p:cTn id="14" presetID="1" presetClass="exit" presetSubtype="0" fill="hold" grpId="1" nodeType="afterEffect">
                                  <p:stCondLst>
                                    <p:cond delay="7100"/>
                                  </p:stCondLst>
                                  <p:childTnLst>
                                    <p:set>
                                      <p:cBhvr>
                                        <p:cTn id="15" dur="1" fill="hold">
                                          <p:stCondLst>
                                            <p:cond delay="0"/>
                                          </p:stCondLst>
                                        </p:cTn>
                                        <p:tgtEl>
                                          <p:spTgt spid="10"/>
                                        </p:tgtEl>
                                        <p:attrNameLst>
                                          <p:attrName>style.visibility</p:attrName>
                                        </p:attrNameLst>
                                      </p:cBhvr>
                                      <p:to>
                                        <p:strVal val="hidden"/>
                                      </p:to>
                                    </p:set>
                                  </p:childTnLst>
                                </p:cTn>
                              </p:par>
                            </p:childTnLst>
                          </p:cTn>
                        </p:par>
                        <p:par>
                          <p:cTn id="16" fill="hold">
                            <p:stCondLst>
                              <p:cond delay="39400"/>
                            </p:stCondLst>
                            <p:childTnLst>
                              <p:par>
                                <p:cTn id="17" presetID="1" presetClass="entr" presetSubtype="0" fill="hold" nodeType="afterEffect">
                                  <p:stCondLst>
                                    <p:cond delay="1300"/>
                                  </p:stCondLst>
                                  <p:childTnLst>
                                    <p:set>
                                      <p:cBhvr>
                                        <p:cTn id="18" dur="1" fill="hold">
                                          <p:stCondLst>
                                            <p:cond delay="0"/>
                                          </p:stCondLst>
                                        </p:cTn>
                                        <p:tgtEl>
                                          <p:spTgt spid="38"/>
                                        </p:tgtEl>
                                        <p:attrNameLst>
                                          <p:attrName>style.visibility</p:attrName>
                                        </p:attrNameLst>
                                      </p:cBhvr>
                                      <p:to>
                                        <p:strVal val="visible"/>
                                      </p:to>
                                    </p:set>
                                  </p:childTnLst>
                                </p:cTn>
                              </p:par>
                            </p:childTnLst>
                          </p:cTn>
                        </p:par>
                        <p:par>
                          <p:cTn id="19" fill="hold">
                            <p:stCondLst>
                              <p:cond delay="40700"/>
                            </p:stCondLst>
                            <p:childTnLst>
                              <p:par>
                                <p:cTn id="20" presetID="1" presetClass="entr" presetSubtype="0" fill="hold" nodeType="afterEffect">
                                  <p:stCondLst>
                                    <p:cond delay="300"/>
                                  </p:stCondLst>
                                  <p:childTnLst>
                                    <p:set>
                                      <p:cBhvr>
                                        <p:cTn id="21" dur="1" fill="hold">
                                          <p:stCondLst>
                                            <p:cond delay="0"/>
                                          </p:stCondLst>
                                        </p:cTn>
                                        <p:tgtEl>
                                          <p:spTgt spid="40"/>
                                        </p:tgtEl>
                                        <p:attrNameLst>
                                          <p:attrName>style.visibility</p:attrName>
                                        </p:attrNameLst>
                                      </p:cBhvr>
                                      <p:to>
                                        <p:strVal val="visible"/>
                                      </p:to>
                                    </p:set>
                                  </p:childTnLst>
                                </p:cTn>
                              </p:par>
                            </p:childTnLst>
                          </p:cTn>
                        </p:par>
                        <p:par>
                          <p:cTn id="22" fill="hold">
                            <p:stCondLst>
                              <p:cond delay="41000"/>
                            </p:stCondLst>
                            <p:childTnLst>
                              <p:par>
                                <p:cTn id="23" presetID="1" presetClass="entr" presetSubtype="0" fill="hold" grpId="5" nodeType="afterEffect">
                                  <p:stCondLst>
                                    <p:cond delay="5001"/>
                                  </p:stCondLst>
                                  <p:childTnLst>
                                    <p:set>
                                      <p:cBhvr>
                                        <p:cTn id="24" dur="1" fill="hold">
                                          <p:stCondLst>
                                            <p:cond delay="0"/>
                                          </p:stCondLst>
                                        </p:cTn>
                                        <p:tgtEl>
                                          <p:spTgt spid="10"/>
                                        </p:tgtEl>
                                        <p:attrNameLst>
                                          <p:attrName>style.visibility</p:attrName>
                                        </p:attrNameLst>
                                      </p:cBhvr>
                                      <p:to>
                                        <p:strVal val="visible"/>
                                      </p:to>
                                    </p:set>
                                  </p:childTnLst>
                                </p:cTn>
                              </p:par>
                              <p:par>
                                <p:cTn id="25" presetID="42" presetClass="path" presetSubtype="0" accel="50000" decel="50000" fill="hold" grpId="2" nodeType="withEffect">
                                  <p:stCondLst>
                                    <p:cond delay="5001"/>
                                  </p:stCondLst>
                                  <p:childTnLst>
                                    <p:animMotion origin="layout" path="M 6.25E-7 -4.81481E-6 L 0.09049 -0.00138 " pathEditMode="relative" rAng="0" ptsTypes="AA">
                                      <p:cBhvr>
                                        <p:cTn id="26" dur="2000" fill="hold"/>
                                        <p:tgtEl>
                                          <p:spTgt spid="10"/>
                                        </p:tgtEl>
                                        <p:attrNameLst>
                                          <p:attrName>ppt_x</p:attrName>
                                          <p:attrName>ppt_y</p:attrName>
                                        </p:attrNameLst>
                                      </p:cBhvr>
                                      <p:rCtr x="4518" y="-69"/>
                                    </p:animMotion>
                                  </p:childTnLst>
                                </p:cTn>
                              </p:par>
                            </p:childTnLst>
                          </p:cTn>
                        </p:par>
                        <p:par>
                          <p:cTn id="27" fill="hold">
                            <p:stCondLst>
                              <p:cond delay="48001"/>
                            </p:stCondLst>
                            <p:childTnLst>
                              <p:par>
                                <p:cTn id="28" presetID="42" presetClass="path" presetSubtype="0" accel="50000" decel="50000" fill="hold" grpId="3" nodeType="afterEffect">
                                  <p:stCondLst>
                                    <p:cond delay="0"/>
                                  </p:stCondLst>
                                  <p:childTnLst>
                                    <p:animMotion origin="layout" path="M 0.09049 -0.00138 L -0.00039 0.15903 " pathEditMode="relative" rAng="0" ptsTypes="AA">
                                      <p:cBhvr>
                                        <p:cTn id="29" dur="2000" fill="hold"/>
                                        <p:tgtEl>
                                          <p:spTgt spid="10"/>
                                        </p:tgtEl>
                                        <p:attrNameLst>
                                          <p:attrName>ppt_x</p:attrName>
                                          <p:attrName>ppt_y</p:attrName>
                                        </p:attrNameLst>
                                      </p:cBhvr>
                                      <p:rCtr x="-4544" y="8009"/>
                                    </p:animMotion>
                                  </p:childTnLst>
                                </p:cTn>
                              </p:par>
                            </p:childTnLst>
                          </p:cTn>
                        </p:par>
                        <p:par>
                          <p:cTn id="30" fill="hold">
                            <p:stCondLst>
                              <p:cond delay="50001"/>
                            </p:stCondLst>
                            <p:childTnLst>
                              <p:par>
                                <p:cTn id="31" presetID="42" presetClass="path" presetSubtype="0" accel="50000" decel="50000" fill="hold" grpId="4" nodeType="afterEffect">
                                  <p:stCondLst>
                                    <p:cond delay="0"/>
                                  </p:stCondLst>
                                  <p:childTnLst>
                                    <p:animMotion origin="layout" path="M -0.00039 0.15903 L 0.09049 0.15996 " pathEditMode="relative" rAng="0" ptsTypes="AA">
                                      <p:cBhvr>
                                        <p:cTn id="32" dur="2000" fill="hold"/>
                                        <p:tgtEl>
                                          <p:spTgt spid="10"/>
                                        </p:tgtEl>
                                        <p:attrNameLst>
                                          <p:attrName>ppt_x</p:attrName>
                                          <p:attrName>ppt_y</p:attrName>
                                        </p:attrNameLst>
                                      </p:cBhvr>
                                      <p:rCtr x="4544" y="46"/>
                                    </p:animMotion>
                                  </p:childTnLst>
                                </p:cTn>
                              </p:par>
                            </p:childTnLst>
                          </p:cTn>
                        </p:par>
                        <p:par>
                          <p:cTn id="33" fill="hold">
                            <p:stCondLst>
                              <p:cond delay="52001"/>
                            </p:stCondLst>
                            <p:childTnLst>
                              <p:par>
                                <p:cTn id="34" presetID="1" presetClass="entr" presetSubtype="0" fill="hold" nodeType="afterEffect">
                                  <p:stCondLst>
                                    <p:cond delay="5200"/>
                                  </p:stCondLst>
                                  <p:childTnLst>
                                    <p:set>
                                      <p:cBhvr>
                                        <p:cTn id="3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36" fill="hold" display="0">
                  <p:stCondLst>
                    <p:cond delay="indefinite"/>
                  </p:stCondLst>
                  <p:endCondLst>
                    <p:cond evt="onStopAudio" delay="0">
                      <p:tgtEl>
                        <p:sldTgt/>
                      </p:tgtEl>
                    </p:cond>
                  </p:endCondLst>
                </p:cTn>
                <p:tgtEl>
                  <p:spTgt spid="35"/>
                </p:tgtEl>
              </p:cMediaNode>
            </p:audio>
          </p:childTnLst>
        </p:cTn>
      </p:par>
    </p:tnLst>
    <p:bldLst>
      <p:bldP spid="10" grpId="0" animBg="1"/>
      <p:bldP spid="10" grpId="1" animBg="1"/>
      <p:bldP spid="10" grpId="2" animBg="1"/>
      <p:bldP spid="10" grpId="3" animBg="1"/>
      <p:bldP spid="10" grpId="4" animBg="1"/>
      <p:bldP spid="10" grpId="5"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5">
            <a:extLst>
              <a:ext uri="{BEBA8EAE-BF5A-486C-A8C5-ECC9F3942E4B}">
                <a14:imgProps xmlns:a14="http://schemas.microsoft.com/office/drawing/2010/main">
                  <a14:imgLayer r:embed="rId6">
                    <a14:imgEffect>
                      <a14:sharpenSoften amount="-100000"/>
                    </a14:imgEffect>
                    <a14:imgEffect>
                      <a14:brightnessContrast bright="-36000" contrast="-20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2" name="Rectangle: Rounded Corners 21">
            <a:extLst>
              <a:ext uri="{FF2B5EF4-FFF2-40B4-BE49-F238E27FC236}">
                <a16:creationId xmlns:a16="http://schemas.microsoft.com/office/drawing/2014/main" id="{AB1C60E6-E72C-4877-A5ED-076B5CDAAC1D}"/>
              </a:ext>
            </a:extLst>
          </p:cNvPr>
          <p:cNvSpPr/>
          <p:nvPr/>
        </p:nvSpPr>
        <p:spPr>
          <a:xfrm>
            <a:off x="771803" y="2300550"/>
            <a:ext cx="3171246" cy="187603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a:xfrm>
            <a:off x="646111" y="452718"/>
            <a:ext cx="10675401" cy="1400530"/>
          </a:xfrm>
        </p:spPr>
        <p:txBody>
          <a:bodyPr/>
          <a:lstStyle/>
          <a:p>
            <a:r>
              <a:rPr lang="en-US" dirty="0"/>
              <a:t>Measurements using VL53L1X</a:t>
            </a:r>
            <a:endParaRPr lang="LID4096" dirty="0"/>
          </a:p>
        </p:txBody>
      </p:sp>
      <p:grpSp>
        <p:nvGrpSpPr>
          <p:cNvPr id="4" name="Group 3">
            <a:extLst>
              <a:ext uri="{FF2B5EF4-FFF2-40B4-BE49-F238E27FC236}">
                <a16:creationId xmlns:a16="http://schemas.microsoft.com/office/drawing/2014/main" id="{198BD7E4-2CA5-413D-8A4F-CD8434D7C598}"/>
              </a:ext>
            </a:extLst>
          </p:cNvPr>
          <p:cNvGrpSpPr/>
          <p:nvPr/>
        </p:nvGrpSpPr>
        <p:grpSpPr>
          <a:xfrm>
            <a:off x="6596768" y="4682114"/>
            <a:ext cx="3171246" cy="1876034"/>
            <a:chOff x="511068" y="2506496"/>
            <a:chExt cx="4645580" cy="2156120"/>
          </a:xfrm>
        </p:grpSpPr>
        <p:sp>
          <p:nvSpPr>
            <p:cNvPr id="7" name="Rectangle: Rounded Corners 6">
              <a:extLst>
                <a:ext uri="{FF2B5EF4-FFF2-40B4-BE49-F238E27FC236}">
                  <a16:creationId xmlns:a16="http://schemas.microsoft.com/office/drawing/2014/main" id="{39B147D3-F3A2-440A-A0DE-06FDDBB2817C}"/>
                </a:ext>
              </a:extLst>
            </p:cNvPr>
            <p:cNvSpPr/>
            <p:nvPr/>
          </p:nvSpPr>
          <p:spPr>
            <a:xfrm>
              <a:off x="511068" y="2506496"/>
              <a:ext cx="4645580" cy="2156120"/>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Content Placeholder 2">
              <a:extLst>
                <a:ext uri="{FF2B5EF4-FFF2-40B4-BE49-F238E27FC236}">
                  <a16:creationId xmlns:a16="http://schemas.microsoft.com/office/drawing/2014/main" id="{E6D6CD2B-E779-489F-9C44-EF02E556C675}"/>
                </a:ext>
              </a:extLst>
            </p:cNvPr>
            <p:cNvSpPr txBox="1">
              <a:spLocks/>
            </p:cNvSpPr>
            <p:nvPr/>
          </p:nvSpPr>
          <p:spPr>
            <a:xfrm>
              <a:off x="604847" y="2585575"/>
              <a:ext cx="4458021" cy="1901353"/>
            </a:xfrm>
            <a:prstGeom prst="rect">
              <a:avLst/>
            </a:prstGeom>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lgn="ctr">
                <a:buNone/>
              </a:pPr>
              <a:r>
                <a:rPr lang="en-US" dirty="0"/>
                <a:t>Accurate sensor simulation</a:t>
              </a:r>
            </a:p>
          </p:txBody>
        </p:sp>
      </p:grpSp>
      <p:grpSp>
        <p:nvGrpSpPr>
          <p:cNvPr id="3" name="Group 2">
            <a:extLst>
              <a:ext uri="{FF2B5EF4-FFF2-40B4-BE49-F238E27FC236}">
                <a16:creationId xmlns:a16="http://schemas.microsoft.com/office/drawing/2014/main" id="{A0D77763-FF09-4FF8-8031-502DCD2481FE}"/>
              </a:ext>
            </a:extLst>
          </p:cNvPr>
          <p:cNvGrpSpPr/>
          <p:nvPr/>
        </p:nvGrpSpPr>
        <p:grpSpPr>
          <a:xfrm>
            <a:off x="6627659" y="2300550"/>
            <a:ext cx="3109465" cy="1876034"/>
            <a:chOff x="6380524" y="2506496"/>
            <a:chExt cx="4645580" cy="2156120"/>
          </a:xfrm>
        </p:grpSpPr>
        <p:sp>
          <p:nvSpPr>
            <p:cNvPr id="8" name="Rectangle: Rounded Corners 7">
              <a:extLst>
                <a:ext uri="{FF2B5EF4-FFF2-40B4-BE49-F238E27FC236}">
                  <a16:creationId xmlns:a16="http://schemas.microsoft.com/office/drawing/2014/main" id="{2D6054B4-0DE6-472B-AF5B-B6CE3116A073}"/>
                </a:ext>
              </a:extLst>
            </p:cNvPr>
            <p:cNvSpPr/>
            <p:nvPr/>
          </p:nvSpPr>
          <p:spPr>
            <a:xfrm>
              <a:off x="6380524" y="2506496"/>
              <a:ext cx="4645580" cy="2156120"/>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0" name="Content Placeholder 2">
              <a:extLst>
                <a:ext uri="{FF2B5EF4-FFF2-40B4-BE49-F238E27FC236}">
                  <a16:creationId xmlns:a16="http://schemas.microsoft.com/office/drawing/2014/main" id="{47B7C2D7-7D93-4F66-B448-1E572F73F13C}"/>
                </a:ext>
              </a:extLst>
            </p:cNvPr>
            <p:cNvSpPr txBox="1">
              <a:spLocks/>
            </p:cNvSpPr>
            <p:nvPr/>
          </p:nvSpPr>
          <p:spPr>
            <a:xfrm>
              <a:off x="6474303" y="2585573"/>
              <a:ext cx="4458021" cy="2077043"/>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Extracted parameters</a:t>
              </a:r>
            </a:p>
            <a:p>
              <a:r>
                <a:rPr lang="en-US" dirty="0"/>
                <a:t>Maximum distance</a:t>
              </a:r>
            </a:p>
            <a:p>
              <a:r>
                <a:rPr lang="en-US" dirty="0"/>
                <a:t>Standard deviation</a:t>
              </a:r>
            </a:p>
            <a:p>
              <a:r>
                <a:rPr lang="en-US" dirty="0"/>
                <a:t>Sampling rate</a:t>
              </a:r>
            </a:p>
            <a:p>
              <a:endParaRPr lang="en-US" dirty="0"/>
            </a:p>
          </p:txBody>
        </p:sp>
      </p:grpSp>
      <p:sp>
        <p:nvSpPr>
          <p:cNvPr id="5" name="Arrow: Right 4">
            <a:extLst>
              <a:ext uri="{FF2B5EF4-FFF2-40B4-BE49-F238E27FC236}">
                <a16:creationId xmlns:a16="http://schemas.microsoft.com/office/drawing/2014/main" id="{2B8CD1B7-9A6D-45DC-8568-AF7EAF62372E}"/>
              </a:ext>
            </a:extLst>
          </p:cNvPr>
          <p:cNvSpPr/>
          <p:nvPr/>
        </p:nvSpPr>
        <p:spPr>
          <a:xfrm>
            <a:off x="4517210" y="2732606"/>
            <a:ext cx="1606379" cy="1005016"/>
          </a:xfrm>
          <a:prstGeom prst="rightArrow">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5" name="Content Placeholder 2">
            <a:extLst>
              <a:ext uri="{FF2B5EF4-FFF2-40B4-BE49-F238E27FC236}">
                <a16:creationId xmlns:a16="http://schemas.microsoft.com/office/drawing/2014/main" id="{611EDFD4-D3D2-4E81-9EEA-158077594E54}"/>
              </a:ext>
            </a:extLst>
          </p:cNvPr>
          <p:cNvSpPr txBox="1">
            <a:spLocks/>
          </p:cNvSpPr>
          <p:nvPr/>
        </p:nvSpPr>
        <p:spPr>
          <a:xfrm>
            <a:off x="1122901" y="2521756"/>
            <a:ext cx="3043211" cy="1491850"/>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Sensor settings</a:t>
            </a:r>
          </a:p>
          <a:p>
            <a:r>
              <a:rPr lang="en-US" dirty="0"/>
              <a:t>Timing budget</a:t>
            </a:r>
          </a:p>
          <a:p>
            <a:r>
              <a:rPr lang="en-US" dirty="0"/>
              <a:t>Distance preset</a:t>
            </a:r>
          </a:p>
          <a:p>
            <a:r>
              <a:rPr lang="en-US" dirty="0"/>
              <a:t>Resolution</a:t>
            </a:r>
          </a:p>
          <a:p>
            <a:pPr marL="0" indent="0">
              <a:buNone/>
            </a:pPr>
            <a:endParaRPr lang="en-US" dirty="0"/>
          </a:p>
        </p:txBody>
      </p:sp>
      <p:sp>
        <p:nvSpPr>
          <p:cNvPr id="21" name="Arrow: Circular 20">
            <a:extLst>
              <a:ext uri="{FF2B5EF4-FFF2-40B4-BE49-F238E27FC236}">
                <a16:creationId xmlns:a16="http://schemas.microsoft.com/office/drawing/2014/main" id="{48C13AE2-282E-4BD9-90B9-8CB16267CC17}"/>
              </a:ext>
            </a:extLst>
          </p:cNvPr>
          <p:cNvSpPr/>
          <p:nvPr/>
        </p:nvSpPr>
        <p:spPr>
          <a:xfrm rot="5400000">
            <a:off x="8338210" y="2420783"/>
            <a:ext cx="3235294" cy="3934653"/>
          </a:xfrm>
          <a:prstGeom prst="circularArrow">
            <a:avLst>
              <a:gd name="adj1" fmla="val 11573"/>
              <a:gd name="adj2" fmla="val 1310628"/>
              <a:gd name="adj3" fmla="val 20075210"/>
              <a:gd name="adj4" fmla="val 10800000"/>
              <a:gd name="adj5" fmla="val 11696"/>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a:solidFill>
                <a:schemeClr val="tx1"/>
              </a:solidFill>
            </a:endParaRPr>
          </a:p>
        </p:txBody>
      </p:sp>
      <p:pic>
        <p:nvPicPr>
          <p:cNvPr id="34" name="Audio 33">
            <a:hlinkClick r:id="" action="ppaction://media"/>
            <a:extLst>
              <a:ext uri="{FF2B5EF4-FFF2-40B4-BE49-F238E27FC236}">
                <a16:creationId xmlns:a16="http://schemas.microsoft.com/office/drawing/2014/main" id="{1E5A1C9C-422C-4829-8BDB-BA5CBB9D3B18}"/>
              </a:ext>
            </a:extLst>
          </p:cNvPr>
          <p:cNvPicPr>
            <a:picLocks noChangeAspect="1"/>
          </p:cNvPicPr>
          <p:nvPr>
            <a:audioFile r:link="rId1"/>
            <p:extLst>
              <p:ext uri="{DAA4B4D4-6D71-4841-9C94-3DE7FCFB9230}">
                <p14:media xmlns:p14="http://schemas.microsoft.com/office/powerpoint/2010/main" r:embed="rId2">
                  <p14:trim st="5170"/>
                </p14:media>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843966355"/>
      </p:ext>
    </p:extLst>
  </p:cSld>
  <p:clrMapOvr>
    <a:masterClrMapping/>
  </p:clrMapOvr>
  <mc:AlternateContent xmlns:mc="http://schemas.openxmlformats.org/markup-compatibility/2006" xmlns:p14="http://schemas.microsoft.com/office/powerpoint/2010/main">
    <mc:Choice Requires="p14">
      <p:transition spd="slow" p14:dur="2000" advTm="59720"/>
    </mc:Choice>
    <mc:Fallback xmlns="">
      <p:transition spd="slow" advTm="597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4"/>
                                        </p:tgtEl>
                                      </p:cBhvr>
                                    </p:cmd>
                                  </p:childTnLst>
                                </p:cTn>
                              </p:par>
                            </p:childTnLst>
                          </p:cTn>
                        </p:par>
                        <p:par>
                          <p:cTn id="7" fill="hold">
                            <p:stCondLst>
                              <p:cond delay="1"/>
                            </p:stCondLst>
                            <p:childTnLst>
                              <p:par>
                                <p:cTn id="8" presetID="1" presetClass="entr" presetSubtype="0" fill="hold" grpId="0" nodeType="afterEffect">
                                  <p:stCondLst>
                                    <p:cond delay="34799"/>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34800"/>
                            </p:stCondLst>
                            <p:childTnLst>
                              <p:par>
                                <p:cTn id="11" presetID="1" presetClass="entr" presetSubtype="0" fill="hold" nodeType="afterEffect">
                                  <p:stCondLst>
                                    <p:cond delay="33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38100"/>
                            </p:stCondLst>
                            <p:childTnLst>
                              <p:par>
                                <p:cTn id="14" presetID="1" presetClass="entr" presetSubtype="0" fill="hold" grpId="0" nodeType="afterEffect">
                                  <p:stCondLst>
                                    <p:cond delay="11900"/>
                                  </p:stCondLst>
                                  <p:childTnLst>
                                    <p:set>
                                      <p:cBhvr>
                                        <p:cTn id="15" dur="1" fill="hold">
                                          <p:stCondLst>
                                            <p:cond delay="0"/>
                                          </p:stCondLst>
                                        </p:cTn>
                                        <p:tgtEl>
                                          <p:spTgt spid="21"/>
                                        </p:tgtEl>
                                        <p:attrNameLst>
                                          <p:attrName>style.visibility</p:attrName>
                                        </p:attrNameLst>
                                      </p:cBhvr>
                                      <p:to>
                                        <p:strVal val="visible"/>
                                      </p:to>
                                    </p:set>
                                  </p:childTnLst>
                                </p:cTn>
                              </p:par>
                              <p:par>
                                <p:cTn id="16" presetID="1" presetClass="entr" presetSubtype="0" fill="hold" nodeType="withEffect">
                                  <p:stCondLst>
                                    <p:cond delay="1190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8" fill="hold" display="0">
                  <p:stCondLst>
                    <p:cond delay="indefinite"/>
                  </p:stCondLst>
                  <p:endCondLst>
                    <p:cond evt="onStopAudio" delay="0">
                      <p:tgtEl>
                        <p:sldTgt/>
                      </p:tgtEl>
                    </p:cond>
                  </p:endCondLst>
                </p:cTn>
                <p:tgtEl>
                  <p:spTgt spid="34"/>
                </p:tgtEl>
              </p:cMediaNode>
            </p:audio>
          </p:childTnLst>
        </p:cTn>
      </p:par>
    </p:tnLst>
    <p:bldLst>
      <p:bldP spid="5"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1E89938-CDE7-4AA9-98C8-3540EB58EB16}"/>
              </a:ext>
            </a:extLst>
          </p:cNvPr>
          <p:cNvSpPr>
            <a:spLocks noGrp="1"/>
          </p:cNvSpPr>
          <p:nvPr>
            <p:ph type="title"/>
          </p:nvPr>
        </p:nvSpPr>
        <p:spPr>
          <a:xfrm>
            <a:off x="646111" y="452718"/>
            <a:ext cx="10675401" cy="1400530"/>
          </a:xfrm>
        </p:spPr>
        <p:txBody>
          <a:bodyPr/>
          <a:lstStyle/>
          <a:p>
            <a:r>
              <a:rPr lang="en-US" dirty="0"/>
              <a:t>Measurements using VL53L1X</a:t>
            </a:r>
            <a:endParaRPr lang="LID4096" dirty="0"/>
          </a:p>
        </p:txBody>
      </p:sp>
      <p:pic>
        <p:nvPicPr>
          <p:cNvPr id="10" name="Picture 9" descr="A close up of a map&#10;&#10;Description automatically generated">
            <a:extLst>
              <a:ext uri="{FF2B5EF4-FFF2-40B4-BE49-F238E27FC236}">
                <a16:creationId xmlns:a16="http://schemas.microsoft.com/office/drawing/2014/main" id="{A9167604-83BE-4398-9B09-AB720493E068}"/>
              </a:ext>
            </a:extLst>
          </p:cNvPr>
          <p:cNvPicPr>
            <a:picLocks noChangeAspect="1"/>
          </p:cNvPicPr>
          <p:nvPr/>
        </p:nvPicPr>
        <p:blipFill>
          <a:blip r:embed="rId5"/>
          <a:stretch>
            <a:fillRect/>
          </a:stretch>
        </p:blipFill>
        <p:spPr>
          <a:xfrm>
            <a:off x="2022625" y="1853248"/>
            <a:ext cx="8146750" cy="4302774"/>
          </a:xfrm>
          <a:prstGeom prst="rect">
            <a:avLst/>
          </a:prstGeom>
        </p:spPr>
      </p:pic>
      <p:pic>
        <p:nvPicPr>
          <p:cNvPr id="15" name="Audio 14">
            <a:hlinkClick r:id="" action="ppaction://media"/>
            <a:extLst>
              <a:ext uri="{FF2B5EF4-FFF2-40B4-BE49-F238E27FC236}">
                <a16:creationId xmlns:a16="http://schemas.microsoft.com/office/drawing/2014/main" id="{E40BBCC0-3ED3-4B84-A4FE-C04C93C1106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
        <p:nvSpPr>
          <p:cNvPr id="2" name="Rectangle 1">
            <a:extLst>
              <a:ext uri="{FF2B5EF4-FFF2-40B4-BE49-F238E27FC236}">
                <a16:creationId xmlns:a16="http://schemas.microsoft.com/office/drawing/2014/main" id="{F0E9722F-EDB2-4917-AF31-5A679C3FAA96}"/>
              </a:ext>
            </a:extLst>
          </p:cNvPr>
          <p:cNvSpPr/>
          <p:nvPr/>
        </p:nvSpPr>
        <p:spPr>
          <a:xfrm>
            <a:off x="2610338" y="2086708"/>
            <a:ext cx="711200" cy="3274646"/>
          </a:xfrm>
          <a:prstGeom prst="rect">
            <a:avLst/>
          </a:prstGeom>
          <a:solidFill>
            <a:schemeClr val="accent5">
              <a:alpha val="35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dirty="0"/>
          </a:p>
        </p:txBody>
      </p:sp>
      <p:sp>
        <p:nvSpPr>
          <p:cNvPr id="9" name="Arrow: Right 8">
            <a:extLst>
              <a:ext uri="{FF2B5EF4-FFF2-40B4-BE49-F238E27FC236}">
                <a16:creationId xmlns:a16="http://schemas.microsoft.com/office/drawing/2014/main" id="{BF8333E1-9080-43AC-B88F-BC552314B099}"/>
              </a:ext>
            </a:extLst>
          </p:cNvPr>
          <p:cNvSpPr/>
          <p:nvPr/>
        </p:nvSpPr>
        <p:spPr>
          <a:xfrm rot="8769260">
            <a:off x="8775109" y="2085015"/>
            <a:ext cx="711200" cy="558800"/>
          </a:xfrm>
          <a:prstGeom prst="rightArrow">
            <a:avLst/>
          </a:prstGeom>
          <a:solidFill>
            <a:schemeClr val="accent5">
              <a:alpha val="48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LID4096"/>
          </a:p>
        </p:txBody>
      </p:sp>
    </p:spTree>
    <p:extLst>
      <p:ext uri="{BB962C8B-B14F-4D97-AF65-F5344CB8AC3E}">
        <p14:creationId xmlns:p14="http://schemas.microsoft.com/office/powerpoint/2010/main" val="2211029577"/>
      </p:ext>
    </p:extLst>
  </p:cSld>
  <p:clrMapOvr>
    <a:masterClrMapping/>
  </p:clrMapOvr>
  <mc:AlternateContent xmlns:mc="http://schemas.openxmlformats.org/markup-compatibility/2006" xmlns:p14="http://schemas.microsoft.com/office/powerpoint/2010/main">
    <mc:Choice Requires="p14">
      <p:transition spd="slow" p14:dur="2000" advTm="65536"/>
    </mc:Choice>
    <mc:Fallback xmlns="">
      <p:transition spd="slow" advTm="655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par>
                          <p:cTn id="7" fill="hold">
                            <p:stCondLst>
                              <p:cond delay="1"/>
                            </p:stCondLst>
                            <p:childTnLst>
                              <p:par>
                                <p:cTn id="8" presetID="1" presetClass="entr" presetSubtype="0" fill="hold" grpId="0" nodeType="afterEffect">
                                  <p:stCondLst>
                                    <p:cond delay="15099"/>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15100"/>
                            </p:stCondLst>
                            <p:childTnLst>
                              <p:par>
                                <p:cTn id="11" presetID="1" presetClass="exit" presetSubtype="0" fill="hold" grpId="1" nodeType="afterEffect">
                                  <p:stCondLst>
                                    <p:cond delay="3000"/>
                                  </p:stCondLst>
                                  <p:childTnLst>
                                    <p:set>
                                      <p:cBhvr>
                                        <p:cTn id="12" dur="1" fill="hold">
                                          <p:stCondLst>
                                            <p:cond delay="0"/>
                                          </p:stCondLst>
                                        </p:cTn>
                                        <p:tgtEl>
                                          <p:spTgt spid="2"/>
                                        </p:tgtEl>
                                        <p:attrNameLst>
                                          <p:attrName>style.visibility</p:attrName>
                                        </p:attrNameLst>
                                      </p:cBhvr>
                                      <p:to>
                                        <p:strVal val="hidden"/>
                                      </p:to>
                                    </p:set>
                                  </p:childTnLst>
                                </p:cTn>
                              </p:par>
                            </p:childTnLst>
                          </p:cTn>
                        </p:par>
                        <p:par>
                          <p:cTn id="13" fill="hold">
                            <p:stCondLst>
                              <p:cond delay="18100"/>
                            </p:stCondLst>
                            <p:childTnLst>
                              <p:par>
                                <p:cTn id="14" presetID="1" presetClass="entr" presetSubtype="0" fill="hold" grpId="0" nodeType="afterEffect">
                                  <p:stCondLst>
                                    <p:cond delay="341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52200"/>
                            </p:stCondLst>
                            <p:childTnLst>
                              <p:par>
                                <p:cTn id="17" presetID="42" presetClass="path" presetSubtype="0" accel="50000" decel="50000" fill="hold" grpId="1" nodeType="afterEffect">
                                  <p:stCondLst>
                                    <p:cond delay="7000"/>
                                  </p:stCondLst>
                                  <p:childTnLst>
                                    <p:animMotion origin="layout" path="M 1.66667E-6 4.07407E-6 L -0.05833 0.03935 " pathEditMode="relative" rAng="0" ptsTypes="AA">
                                      <p:cBhvr>
                                        <p:cTn id="18" dur="3200" fill="hold"/>
                                        <p:tgtEl>
                                          <p:spTgt spid="9"/>
                                        </p:tgtEl>
                                        <p:attrNameLst>
                                          <p:attrName>ppt_x</p:attrName>
                                          <p:attrName>ppt_y</p:attrName>
                                        </p:attrNameLst>
                                      </p:cBhvr>
                                      <p:rCtr x="-2917" y="1968"/>
                                    </p:animMotion>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19" fill="hold" display="0">
                  <p:stCondLst>
                    <p:cond delay="indefinite"/>
                  </p:stCondLst>
                  <p:endCondLst>
                    <p:cond evt="onStopAudio" delay="0">
                      <p:tgtEl>
                        <p:sldTgt/>
                      </p:tgtEl>
                    </p:cond>
                  </p:endCondLst>
                </p:cTn>
                <p:tgtEl>
                  <p:spTgt spid="15"/>
                </p:tgtEl>
              </p:cMediaNode>
            </p:audio>
          </p:childTnLst>
        </p:cTn>
      </p:par>
    </p:tnLst>
    <p:bldLst>
      <p:bldP spid="2" grpId="0" animBg="1"/>
      <p:bldP spid="2" grpId="1" animBg="1"/>
      <p:bldP spid="9" grpId="0" animBg="1"/>
      <p:bldP spid="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a:xfrm>
            <a:off x="646111" y="452718"/>
            <a:ext cx="9570231" cy="1400530"/>
          </a:xfrm>
        </p:spPr>
        <p:txBody>
          <a:bodyPr/>
          <a:lstStyle/>
          <a:p>
            <a:r>
              <a:rPr lang="en-US" dirty="0"/>
              <a:t>Data collection in Gazebo simulator</a:t>
            </a:r>
            <a:endParaRPr lang="LID4096" dirty="0"/>
          </a:p>
        </p:txBody>
      </p:sp>
      <p:sp>
        <p:nvSpPr>
          <p:cNvPr id="9" name="Content Placeholder 2">
            <a:extLst>
              <a:ext uri="{FF2B5EF4-FFF2-40B4-BE49-F238E27FC236}">
                <a16:creationId xmlns:a16="http://schemas.microsoft.com/office/drawing/2014/main" id="{E6D6CD2B-E779-489F-9C44-EF02E556C675}"/>
              </a:ext>
            </a:extLst>
          </p:cNvPr>
          <p:cNvSpPr txBox="1">
            <a:spLocks/>
          </p:cNvSpPr>
          <p:nvPr/>
        </p:nvSpPr>
        <p:spPr>
          <a:xfrm>
            <a:off x="7038598" y="2931562"/>
            <a:ext cx="4458021" cy="2672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en-US" dirty="0"/>
              <a:t>Inputs: LIDAR scan and IMU</a:t>
            </a:r>
          </a:p>
          <a:p>
            <a:r>
              <a:rPr lang="en-US" dirty="0"/>
              <a:t>2D and 3D online SLAM</a:t>
            </a:r>
          </a:p>
          <a:p>
            <a:r>
              <a:rPr lang="en-US" dirty="0"/>
              <a:t>Used by Google street view</a:t>
            </a:r>
          </a:p>
          <a:p>
            <a:r>
              <a:rPr lang="en-US" dirty="0"/>
              <a:t>Great community</a:t>
            </a:r>
          </a:p>
          <a:p>
            <a:r>
              <a:rPr lang="en-US" dirty="0"/>
              <a:t>Available as ROS package</a:t>
            </a:r>
          </a:p>
          <a:p>
            <a:endParaRPr lang="en-US" dirty="0"/>
          </a:p>
          <a:p>
            <a:endParaRPr lang="en-US" dirty="0"/>
          </a:p>
        </p:txBody>
      </p:sp>
      <p:pic>
        <p:nvPicPr>
          <p:cNvPr id="4" name="Picture 3" descr="A picture containing light, dark, lit, night&#10;&#10;Description automatically generated">
            <a:extLst>
              <a:ext uri="{FF2B5EF4-FFF2-40B4-BE49-F238E27FC236}">
                <a16:creationId xmlns:a16="http://schemas.microsoft.com/office/drawing/2014/main" id="{50EDB6DF-12C7-48EE-8198-502CCD5941C8}"/>
              </a:ext>
            </a:extLst>
          </p:cNvPr>
          <p:cNvPicPr>
            <a:picLocks noChangeAspect="1"/>
          </p:cNvPicPr>
          <p:nvPr/>
        </p:nvPicPr>
        <p:blipFill>
          <a:blip r:embed="rId5"/>
          <a:stretch>
            <a:fillRect/>
          </a:stretch>
        </p:blipFill>
        <p:spPr>
          <a:xfrm>
            <a:off x="6760776" y="2405509"/>
            <a:ext cx="4537372" cy="3633913"/>
          </a:xfrm>
          <a:prstGeom prst="rect">
            <a:avLst/>
          </a:prstGeom>
        </p:spPr>
      </p:pic>
      <p:pic>
        <p:nvPicPr>
          <p:cNvPr id="8" name="Picture 7" descr="A picture containing star&#10;&#10;Description automatically generated">
            <a:extLst>
              <a:ext uri="{FF2B5EF4-FFF2-40B4-BE49-F238E27FC236}">
                <a16:creationId xmlns:a16="http://schemas.microsoft.com/office/drawing/2014/main" id="{CE9A1A5D-FAF1-4B3F-BCEF-F844394AFE9C}"/>
              </a:ext>
            </a:extLst>
          </p:cNvPr>
          <p:cNvPicPr>
            <a:picLocks noChangeAspect="1"/>
          </p:cNvPicPr>
          <p:nvPr/>
        </p:nvPicPr>
        <p:blipFill rotWithShape="1">
          <a:blip r:embed="rId6"/>
          <a:srcRect l="2238" r="4957"/>
          <a:stretch/>
        </p:blipFill>
        <p:spPr>
          <a:xfrm>
            <a:off x="943123" y="2365126"/>
            <a:ext cx="4488103" cy="3674296"/>
          </a:xfrm>
          <a:prstGeom prst="rect">
            <a:avLst/>
          </a:prstGeom>
        </p:spPr>
      </p:pic>
      <p:pic>
        <p:nvPicPr>
          <p:cNvPr id="13" name="Audio 12">
            <a:hlinkClick r:id="" action="ppaction://media"/>
            <a:extLst>
              <a:ext uri="{FF2B5EF4-FFF2-40B4-BE49-F238E27FC236}">
                <a16:creationId xmlns:a16="http://schemas.microsoft.com/office/drawing/2014/main" id="{416A43DD-5C43-490F-BBB2-4067936D390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05606657"/>
      </p:ext>
    </p:extLst>
  </p:cSld>
  <p:clrMapOvr>
    <a:masterClrMapping/>
  </p:clrMapOvr>
  <mc:AlternateContent xmlns:mc="http://schemas.openxmlformats.org/markup-compatibility/2006" xmlns:p14="http://schemas.microsoft.com/office/powerpoint/2010/main">
    <mc:Choice Requires="p14">
      <p:transition spd="slow" p14:dur="2000" advTm="52577"/>
    </mc:Choice>
    <mc:Fallback xmlns="">
      <p:transition spd="slow" advTm="525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a:xfrm>
            <a:off x="646111" y="452718"/>
            <a:ext cx="9570231" cy="1400530"/>
          </a:xfrm>
        </p:spPr>
        <p:txBody>
          <a:bodyPr/>
          <a:lstStyle/>
          <a:p>
            <a:r>
              <a:rPr lang="en-US" dirty="0"/>
              <a:t>Data collection in Gazebo simulator</a:t>
            </a:r>
            <a:endParaRPr lang="LID4096" dirty="0"/>
          </a:p>
        </p:txBody>
      </p:sp>
      <p:sp>
        <p:nvSpPr>
          <p:cNvPr id="7" name="Rectangle: Rounded Corners 6">
            <a:extLst>
              <a:ext uri="{FF2B5EF4-FFF2-40B4-BE49-F238E27FC236}">
                <a16:creationId xmlns:a16="http://schemas.microsoft.com/office/drawing/2014/main" id="{39B147D3-F3A2-440A-A0DE-06FDDBB2817C}"/>
              </a:ext>
            </a:extLst>
          </p:cNvPr>
          <p:cNvSpPr/>
          <p:nvPr/>
        </p:nvSpPr>
        <p:spPr>
          <a:xfrm>
            <a:off x="785088" y="2561540"/>
            <a:ext cx="3728723" cy="2820728"/>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endParaRPr lang="LID4096" dirty="0"/>
          </a:p>
        </p:txBody>
      </p:sp>
      <p:sp>
        <p:nvSpPr>
          <p:cNvPr id="9" name="Content Placeholder 2">
            <a:extLst>
              <a:ext uri="{FF2B5EF4-FFF2-40B4-BE49-F238E27FC236}">
                <a16:creationId xmlns:a16="http://schemas.microsoft.com/office/drawing/2014/main" id="{E6D6CD2B-E779-489F-9C44-EF02E556C675}"/>
              </a:ext>
            </a:extLst>
          </p:cNvPr>
          <p:cNvSpPr txBox="1">
            <a:spLocks/>
          </p:cNvSpPr>
          <p:nvPr/>
        </p:nvSpPr>
        <p:spPr>
          <a:xfrm>
            <a:off x="878867" y="2640617"/>
            <a:ext cx="4458021" cy="2672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Collected data</a:t>
            </a:r>
          </a:p>
          <a:p>
            <a:r>
              <a:rPr lang="en-US" dirty="0"/>
              <a:t>LIDAR – 4m, 50Hz</a:t>
            </a:r>
          </a:p>
          <a:p>
            <a:r>
              <a:rPr lang="en-US" dirty="0"/>
              <a:t>IMU – 50Hz</a:t>
            </a:r>
          </a:p>
          <a:p>
            <a:r>
              <a:rPr lang="en-US" dirty="0"/>
              <a:t>Absolute position</a:t>
            </a:r>
          </a:p>
          <a:p>
            <a:r>
              <a:rPr lang="en-US" dirty="0"/>
              <a:t>Transformations </a:t>
            </a:r>
          </a:p>
          <a:p>
            <a:endParaRPr lang="en-US" dirty="0"/>
          </a:p>
          <a:p>
            <a:endParaRPr lang="en-US" dirty="0"/>
          </a:p>
        </p:txBody>
      </p:sp>
      <p:pic>
        <p:nvPicPr>
          <p:cNvPr id="10" name="Picture 9" descr="A screenshot of a computer&#10;&#10;Description automatically generated">
            <a:extLst>
              <a:ext uri="{FF2B5EF4-FFF2-40B4-BE49-F238E27FC236}">
                <a16:creationId xmlns:a16="http://schemas.microsoft.com/office/drawing/2014/main" id="{7C8D9F11-4291-471A-A329-49C09D64DF93}"/>
              </a:ext>
            </a:extLst>
          </p:cNvPr>
          <p:cNvPicPr>
            <a:picLocks noChangeAspect="1"/>
          </p:cNvPicPr>
          <p:nvPr/>
        </p:nvPicPr>
        <p:blipFill>
          <a:blip r:embed="rId5"/>
          <a:stretch>
            <a:fillRect/>
          </a:stretch>
        </p:blipFill>
        <p:spPr>
          <a:xfrm>
            <a:off x="6175425" y="1469528"/>
            <a:ext cx="5231487" cy="5004752"/>
          </a:xfrm>
          <a:prstGeom prst="rect">
            <a:avLst/>
          </a:prstGeom>
        </p:spPr>
      </p:pic>
      <p:pic>
        <p:nvPicPr>
          <p:cNvPr id="6" name="Audio 5">
            <a:hlinkClick r:id="" action="ppaction://media"/>
            <a:extLst>
              <a:ext uri="{FF2B5EF4-FFF2-40B4-BE49-F238E27FC236}">
                <a16:creationId xmlns:a16="http://schemas.microsoft.com/office/drawing/2014/main" id="{4D93B6F6-EFE8-42DA-A41B-01A6112452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4151357"/>
      </p:ext>
    </p:extLst>
  </p:cSld>
  <p:clrMapOvr>
    <a:masterClrMapping/>
  </p:clrMapOvr>
  <mc:AlternateContent xmlns:mc="http://schemas.openxmlformats.org/markup-compatibility/2006" xmlns:p14="http://schemas.microsoft.com/office/powerpoint/2010/main">
    <mc:Choice Requires="p14">
      <p:transition spd="slow" p14:dur="2000" advTm="21299"/>
    </mc:Choice>
    <mc:Fallback xmlns="">
      <p:transition spd="slow" advTm="212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935A6D-5694-4FBA-B913-DE61D6877492}"/>
              </a:ext>
            </a:extLst>
          </p:cNvPr>
          <p:cNvSpPr>
            <a:spLocks noGrp="1"/>
          </p:cNvSpPr>
          <p:nvPr>
            <p:ph type="title"/>
          </p:nvPr>
        </p:nvSpPr>
        <p:spPr/>
        <p:txBody>
          <a:bodyPr/>
          <a:lstStyle/>
          <a:p>
            <a:r>
              <a:rPr lang="en-US" dirty="0"/>
              <a:t>2D SLAM evaluation - workflow</a:t>
            </a:r>
            <a:endParaRPr lang="LID4096" dirty="0"/>
          </a:p>
        </p:txBody>
      </p:sp>
      <p:grpSp>
        <p:nvGrpSpPr>
          <p:cNvPr id="5" name="Group 4">
            <a:extLst>
              <a:ext uri="{FF2B5EF4-FFF2-40B4-BE49-F238E27FC236}">
                <a16:creationId xmlns:a16="http://schemas.microsoft.com/office/drawing/2014/main" id="{F80DC893-A0A8-4532-8A2D-8BD03325A310}"/>
              </a:ext>
            </a:extLst>
          </p:cNvPr>
          <p:cNvGrpSpPr/>
          <p:nvPr/>
        </p:nvGrpSpPr>
        <p:grpSpPr>
          <a:xfrm>
            <a:off x="459855" y="3967461"/>
            <a:ext cx="3961480" cy="2588521"/>
            <a:chOff x="4567379" y="3725321"/>
            <a:chExt cx="4645580" cy="2588521"/>
          </a:xfrm>
        </p:grpSpPr>
        <p:sp>
          <p:nvSpPr>
            <p:cNvPr id="7" name="Rectangle: Rounded Corners 6">
              <a:extLst>
                <a:ext uri="{FF2B5EF4-FFF2-40B4-BE49-F238E27FC236}">
                  <a16:creationId xmlns:a16="http://schemas.microsoft.com/office/drawing/2014/main" id="{39B147D3-F3A2-440A-A0DE-06FDDBB2817C}"/>
                </a:ext>
              </a:extLst>
            </p:cNvPr>
            <p:cNvSpPr/>
            <p:nvPr/>
          </p:nvSpPr>
          <p:spPr>
            <a:xfrm>
              <a:off x="4567379" y="3725321"/>
              <a:ext cx="4645580" cy="2588521"/>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Content Placeholder 2">
              <a:extLst>
                <a:ext uri="{FF2B5EF4-FFF2-40B4-BE49-F238E27FC236}">
                  <a16:creationId xmlns:a16="http://schemas.microsoft.com/office/drawing/2014/main" id="{E6D6CD2B-E779-489F-9C44-EF02E556C675}"/>
                </a:ext>
              </a:extLst>
            </p:cNvPr>
            <p:cNvSpPr txBox="1">
              <a:spLocks/>
            </p:cNvSpPr>
            <p:nvPr/>
          </p:nvSpPr>
          <p:spPr>
            <a:xfrm>
              <a:off x="4661158" y="3804397"/>
              <a:ext cx="4458021" cy="250944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Raw data filter</a:t>
              </a:r>
            </a:p>
            <a:p>
              <a:pPr lvl="1"/>
              <a:r>
                <a:rPr lang="en-US" dirty="0"/>
                <a:t>Sensor layout</a:t>
              </a:r>
            </a:p>
            <a:p>
              <a:pPr lvl="1"/>
              <a:r>
                <a:rPr lang="en-US" dirty="0"/>
                <a:t>Sensor parameters</a:t>
              </a:r>
            </a:p>
            <a:p>
              <a:pPr lvl="2"/>
              <a:r>
                <a:rPr lang="en-US" dirty="0"/>
                <a:t>Resolution</a:t>
              </a:r>
            </a:p>
            <a:p>
              <a:pPr lvl="2"/>
              <a:r>
                <a:rPr lang="en-US" dirty="0"/>
                <a:t>Sampling rate </a:t>
              </a:r>
            </a:p>
            <a:p>
              <a:pPr lvl="2"/>
              <a:r>
                <a:rPr lang="en-US" dirty="0"/>
                <a:t>Maximum distance</a:t>
              </a:r>
            </a:p>
            <a:p>
              <a:endParaRPr lang="en-US" dirty="0"/>
            </a:p>
            <a:p>
              <a:endParaRPr lang="en-US" dirty="0"/>
            </a:p>
          </p:txBody>
        </p:sp>
      </p:grpSp>
      <p:grpSp>
        <p:nvGrpSpPr>
          <p:cNvPr id="10" name="Group 9">
            <a:extLst>
              <a:ext uri="{FF2B5EF4-FFF2-40B4-BE49-F238E27FC236}">
                <a16:creationId xmlns:a16="http://schemas.microsoft.com/office/drawing/2014/main" id="{8E2BE960-0DDE-4EFA-AF25-D0912AE15856}"/>
              </a:ext>
            </a:extLst>
          </p:cNvPr>
          <p:cNvGrpSpPr/>
          <p:nvPr/>
        </p:nvGrpSpPr>
        <p:grpSpPr>
          <a:xfrm>
            <a:off x="7406137" y="4046538"/>
            <a:ext cx="3881509" cy="2509444"/>
            <a:chOff x="4567379" y="3725321"/>
            <a:chExt cx="4645580" cy="2820728"/>
          </a:xfrm>
        </p:grpSpPr>
        <p:sp>
          <p:nvSpPr>
            <p:cNvPr id="11" name="Rectangle: Rounded Corners 10">
              <a:extLst>
                <a:ext uri="{FF2B5EF4-FFF2-40B4-BE49-F238E27FC236}">
                  <a16:creationId xmlns:a16="http://schemas.microsoft.com/office/drawing/2014/main" id="{00CBEFF2-2BEB-4AD9-8874-ACDA18A2B50C}"/>
                </a:ext>
              </a:extLst>
            </p:cNvPr>
            <p:cNvSpPr/>
            <p:nvPr/>
          </p:nvSpPr>
          <p:spPr>
            <a:xfrm>
              <a:off x="4567379" y="3725321"/>
              <a:ext cx="4645580" cy="2820728"/>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12" name="Content Placeholder 2">
              <a:extLst>
                <a:ext uri="{FF2B5EF4-FFF2-40B4-BE49-F238E27FC236}">
                  <a16:creationId xmlns:a16="http://schemas.microsoft.com/office/drawing/2014/main" id="{DDA0ABB5-D385-475F-9E1F-4F5085CD75F8}"/>
                </a:ext>
              </a:extLst>
            </p:cNvPr>
            <p:cNvSpPr txBox="1">
              <a:spLocks/>
            </p:cNvSpPr>
            <p:nvPr/>
          </p:nvSpPr>
          <p:spPr>
            <a:xfrm>
              <a:off x="4661158" y="3804398"/>
              <a:ext cx="4458021" cy="267282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dirty="0"/>
                <a:t>Trajectory evaluation</a:t>
              </a:r>
            </a:p>
            <a:p>
              <a:pPr lvl="1"/>
              <a:r>
                <a:rPr lang="en-US" dirty="0"/>
                <a:t>Absolute measure</a:t>
              </a:r>
            </a:p>
            <a:p>
              <a:pPr lvl="1"/>
              <a:r>
                <a:rPr lang="en-US" dirty="0"/>
                <a:t>RMS error</a:t>
              </a:r>
            </a:p>
            <a:p>
              <a:pPr lvl="2"/>
              <a:r>
                <a:rPr lang="en-US" dirty="0"/>
                <a:t>Ground-truth trajectory</a:t>
              </a:r>
            </a:p>
            <a:p>
              <a:pPr lvl="2"/>
              <a:r>
                <a:rPr lang="en-US" dirty="0"/>
                <a:t>SLAM trajectory</a:t>
              </a:r>
            </a:p>
            <a:p>
              <a:endParaRPr lang="en-US" dirty="0"/>
            </a:p>
          </p:txBody>
        </p:sp>
      </p:grpSp>
      <p:pic>
        <p:nvPicPr>
          <p:cNvPr id="13" name="Content Placeholder 8">
            <a:extLst>
              <a:ext uri="{FF2B5EF4-FFF2-40B4-BE49-F238E27FC236}">
                <a16:creationId xmlns:a16="http://schemas.microsoft.com/office/drawing/2014/main" id="{61C3D951-9AE4-4C41-A38E-E7472A38E1A4}"/>
              </a:ext>
            </a:extLst>
          </p:cNvPr>
          <p:cNvPicPr>
            <a:picLocks noGrp="1" noChangeAspect="1"/>
          </p:cNvPicPr>
          <p:nvPr>
            <p:ph idx="1"/>
          </p:nvPr>
        </p:nvPicPr>
        <p:blipFill>
          <a:blip r:embed="rId5"/>
          <a:stretch>
            <a:fillRect/>
          </a:stretch>
        </p:blipFill>
        <p:spPr>
          <a:xfrm>
            <a:off x="2250499" y="1394730"/>
            <a:ext cx="9481646" cy="3110324"/>
          </a:xfrm>
        </p:spPr>
      </p:pic>
      <p:pic>
        <p:nvPicPr>
          <p:cNvPr id="21" name="Audio 20">
            <a:hlinkClick r:id="" action="ppaction://media"/>
            <a:extLst>
              <a:ext uri="{FF2B5EF4-FFF2-40B4-BE49-F238E27FC236}">
                <a16:creationId xmlns:a16="http://schemas.microsoft.com/office/drawing/2014/main" id="{767312D4-32CB-4E07-B763-57D588E075C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64874837"/>
      </p:ext>
    </p:extLst>
  </p:cSld>
  <p:clrMapOvr>
    <a:masterClrMapping/>
  </p:clrMapOvr>
  <mc:AlternateContent xmlns:mc="http://schemas.openxmlformats.org/markup-compatibility/2006" xmlns:p14="http://schemas.microsoft.com/office/powerpoint/2010/main">
    <mc:Choice Requires="p14">
      <p:transition spd="slow" p14:dur="2000" advTm="63385"/>
    </mc:Choice>
    <mc:Fallback xmlns="">
      <p:transition spd="slow" advTm="63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21"/>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E331943-558D-4792-B72E-887A738976AB}"/>
              </a:ext>
            </a:extLst>
          </p:cNvPr>
          <p:cNvSpPr/>
          <p:nvPr/>
        </p:nvSpPr>
        <p:spPr>
          <a:xfrm>
            <a:off x="541699" y="1293738"/>
            <a:ext cx="5124806"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9" name="Rectangle: Rounded Corners 8">
            <a:extLst>
              <a:ext uri="{FF2B5EF4-FFF2-40B4-BE49-F238E27FC236}">
                <a16:creationId xmlns:a16="http://schemas.microsoft.com/office/drawing/2014/main" id="{DAEC2D9A-A621-4756-85A7-D03798CF6555}"/>
              </a:ext>
            </a:extLst>
          </p:cNvPr>
          <p:cNvSpPr/>
          <p:nvPr/>
        </p:nvSpPr>
        <p:spPr>
          <a:xfrm>
            <a:off x="6384175" y="1293738"/>
            <a:ext cx="5161714" cy="5323194"/>
          </a:xfrm>
          <a:prstGeom prst="roundRect">
            <a:avLst>
              <a:gd name="adj" fmla="val 6661"/>
            </a:avLst>
          </a:prstGeom>
          <a:solidFill>
            <a:schemeClr val="accent5">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dirty="0"/>
          </a:p>
        </p:txBody>
      </p:sp>
      <p:sp>
        <p:nvSpPr>
          <p:cNvPr id="2" name="Title 1">
            <a:extLst>
              <a:ext uri="{FF2B5EF4-FFF2-40B4-BE49-F238E27FC236}">
                <a16:creationId xmlns:a16="http://schemas.microsoft.com/office/drawing/2014/main" id="{CC978E15-4E4D-4F8D-A455-799CF70629F6}"/>
              </a:ext>
            </a:extLst>
          </p:cNvPr>
          <p:cNvSpPr>
            <a:spLocks noGrp="1"/>
          </p:cNvSpPr>
          <p:nvPr>
            <p:ph type="title"/>
          </p:nvPr>
        </p:nvSpPr>
        <p:spPr/>
        <p:txBody>
          <a:bodyPr/>
          <a:lstStyle/>
          <a:p>
            <a:r>
              <a:rPr lang="en-US" dirty="0"/>
              <a:t>SLAM setup evaluation</a:t>
            </a:r>
            <a:endParaRPr lang="LID4096" dirty="0"/>
          </a:p>
        </p:txBody>
      </p:sp>
      <p:sp>
        <p:nvSpPr>
          <p:cNvPr id="3" name="Content Placeholder 2">
            <a:extLst>
              <a:ext uri="{FF2B5EF4-FFF2-40B4-BE49-F238E27FC236}">
                <a16:creationId xmlns:a16="http://schemas.microsoft.com/office/drawing/2014/main" id="{4086938D-2F38-4742-8E81-1A4EAC31F732}"/>
              </a:ext>
            </a:extLst>
          </p:cNvPr>
          <p:cNvSpPr>
            <a:spLocks noGrp="1"/>
          </p:cNvSpPr>
          <p:nvPr>
            <p:ph idx="1"/>
          </p:nvPr>
        </p:nvSpPr>
        <p:spPr>
          <a:xfrm>
            <a:off x="828144" y="1471708"/>
            <a:ext cx="4511446" cy="1165386"/>
          </a:xfrm>
        </p:spPr>
        <p:txBody>
          <a:bodyPr>
            <a:noAutofit/>
          </a:bodyPr>
          <a:lstStyle/>
          <a:p>
            <a:pPr marL="0" indent="0">
              <a:buNone/>
            </a:pPr>
            <a:r>
              <a:rPr lang="en-US" sz="1900" dirty="0"/>
              <a:t>1.Visual inspection of produced map</a:t>
            </a:r>
          </a:p>
          <a:p>
            <a:r>
              <a:rPr lang="en-US" sz="1600" dirty="0"/>
              <a:t>Submap consistency and quality</a:t>
            </a:r>
          </a:p>
          <a:p>
            <a:r>
              <a:rPr lang="en-US" sz="1600" dirty="0"/>
              <a:t>Global map consistency</a:t>
            </a:r>
          </a:p>
        </p:txBody>
      </p:sp>
      <p:pic>
        <p:nvPicPr>
          <p:cNvPr id="11" name="Picture 10" descr="A picture containing text&#10;&#10;Description automatically generated">
            <a:extLst>
              <a:ext uri="{FF2B5EF4-FFF2-40B4-BE49-F238E27FC236}">
                <a16:creationId xmlns:a16="http://schemas.microsoft.com/office/drawing/2014/main" id="{FB96BEE4-5D2C-4FC9-A10E-1B9EEA5DE0E6}"/>
              </a:ext>
            </a:extLst>
          </p:cNvPr>
          <p:cNvPicPr>
            <a:picLocks noChangeAspect="1"/>
          </p:cNvPicPr>
          <p:nvPr/>
        </p:nvPicPr>
        <p:blipFill>
          <a:blip r:embed="rId5"/>
          <a:stretch>
            <a:fillRect/>
          </a:stretch>
        </p:blipFill>
        <p:spPr>
          <a:xfrm>
            <a:off x="875201" y="2877115"/>
            <a:ext cx="4417333" cy="3472354"/>
          </a:xfrm>
          <a:prstGeom prst="rect">
            <a:avLst/>
          </a:prstGeom>
        </p:spPr>
      </p:pic>
      <p:pic>
        <p:nvPicPr>
          <p:cNvPr id="14" name="Picture 13">
            <a:extLst>
              <a:ext uri="{FF2B5EF4-FFF2-40B4-BE49-F238E27FC236}">
                <a16:creationId xmlns:a16="http://schemas.microsoft.com/office/drawing/2014/main" id="{CD2434F5-1C95-4560-B982-CF3324C9A6A2}"/>
              </a:ext>
            </a:extLst>
          </p:cNvPr>
          <p:cNvPicPr>
            <a:picLocks noChangeAspect="1"/>
          </p:cNvPicPr>
          <p:nvPr/>
        </p:nvPicPr>
        <p:blipFill>
          <a:blip r:embed="rId6"/>
          <a:stretch>
            <a:fillRect/>
          </a:stretch>
        </p:blipFill>
        <p:spPr>
          <a:xfrm>
            <a:off x="7349193" y="2877115"/>
            <a:ext cx="3413249" cy="3472354"/>
          </a:xfrm>
          <a:prstGeom prst="rect">
            <a:avLst/>
          </a:prstGeom>
        </p:spPr>
      </p:pic>
      <p:sp>
        <p:nvSpPr>
          <p:cNvPr id="7" name="Content Placeholder 2">
            <a:extLst>
              <a:ext uri="{FF2B5EF4-FFF2-40B4-BE49-F238E27FC236}">
                <a16:creationId xmlns:a16="http://schemas.microsoft.com/office/drawing/2014/main" id="{841A1659-25BB-4D70-8CA1-DB4F082959CE}"/>
              </a:ext>
            </a:extLst>
          </p:cNvPr>
          <p:cNvSpPr txBox="1">
            <a:spLocks/>
          </p:cNvSpPr>
          <p:nvPr/>
        </p:nvSpPr>
        <p:spPr>
          <a:xfrm>
            <a:off x="6442365" y="1479843"/>
            <a:ext cx="5124806" cy="1165386"/>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marL="0" indent="0">
              <a:buNone/>
            </a:pPr>
            <a:r>
              <a:rPr lang="en-US" sz="1900" dirty="0"/>
              <a:t>2. RMS error calculation of SLAM trajectory </a:t>
            </a:r>
          </a:p>
          <a:p>
            <a:r>
              <a:rPr lang="en-US" sz="1600" dirty="0"/>
              <a:t>Against ground truth trajectory </a:t>
            </a:r>
          </a:p>
          <a:p>
            <a:r>
              <a:rPr lang="en-US" sz="1600" dirty="0"/>
              <a:t>Objective measure</a:t>
            </a:r>
          </a:p>
          <a:p>
            <a:endParaRPr lang="en-US" sz="1600" dirty="0"/>
          </a:p>
        </p:txBody>
      </p:sp>
      <p:pic>
        <p:nvPicPr>
          <p:cNvPr id="12" name="Audio 11">
            <a:hlinkClick r:id="" action="ppaction://media"/>
            <a:extLst>
              <a:ext uri="{FF2B5EF4-FFF2-40B4-BE49-F238E27FC236}">
                <a16:creationId xmlns:a16="http://schemas.microsoft.com/office/drawing/2014/main" id="{05D6129D-6A51-47EC-94E8-502CC4B401A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82237038"/>
      </p:ext>
    </p:extLst>
  </p:cSld>
  <p:clrMapOvr>
    <a:masterClrMapping/>
  </p:clrMapOvr>
  <mc:AlternateContent xmlns:mc="http://schemas.openxmlformats.org/markup-compatibility/2006" xmlns:p14="http://schemas.microsoft.com/office/powerpoint/2010/main">
    <mc:Choice Requires="p14">
      <p:transition spd="slow" p14:dur="2000" advTm="30513"/>
    </mc:Choice>
    <mc:Fallback xmlns="">
      <p:transition spd="slow" advTm="30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10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2161</Words>
  <Application>Microsoft Office PowerPoint</Application>
  <PresentationFormat>Widescreen</PresentationFormat>
  <Paragraphs>213</Paragraphs>
  <Slides>13</Slides>
  <Notes>13</Notes>
  <HiddenSlides>0</HiddenSlides>
  <MMClips>13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vt:lpstr>
      <vt:lpstr>Calibri</vt:lpstr>
      <vt:lpstr>Century Gothic</vt:lpstr>
      <vt:lpstr>Wingdings</vt:lpstr>
      <vt:lpstr>Wingdings 3</vt:lpstr>
      <vt:lpstr>Ion</vt:lpstr>
      <vt:lpstr>Stationary LIDAR Sensors for Indoor Quadcopter Localization </vt:lpstr>
      <vt:lpstr>SLAM algorithm and LIDAR scanner</vt:lpstr>
      <vt:lpstr>VL53L1X LIDAR sensor</vt:lpstr>
      <vt:lpstr>Measurements using VL53L1X</vt:lpstr>
      <vt:lpstr>Measurements using VL53L1X</vt:lpstr>
      <vt:lpstr>Data collection in Gazebo simulator</vt:lpstr>
      <vt:lpstr>Data collection in Gazebo simulator</vt:lpstr>
      <vt:lpstr>2D SLAM evaluation - workflow</vt:lpstr>
      <vt:lpstr>SLAM setup evaluation</vt:lpstr>
      <vt:lpstr>Sensor settings introduction</vt:lpstr>
      <vt:lpstr>Reduced set of sensors</vt:lpstr>
      <vt:lpstr>Conclusion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Drone Localization in Ad-hoc Indoor Environment</dc:title>
  <dc:creator>Rausch Marcell</dc:creator>
  <cp:lastModifiedBy>Marcell Rausch</cp:lastModifiedBy>
  <cp:revision>166</cp:revision>
  <dcterms:created xsi:type="dcterms:W3CDTF">2019-12-10T11:49:04Z</dcterms:created>
  <dcterms:modified xsi:type="dcterms:W3CDTF">2020-11-13T10:28:06Z</dcterms:modified>
</cp:coreProperties>
</file>